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70" r:id="rId4"/>
    <p:sldId id="271" r:id="rId5"/>
    <p:sldId id="272" r:id="rId6"/>
    <p:sldId id="273" r:id="rId7"/>
    <p:sldId id="275" r:id="rId8"/>
    <p:sldId id="274" r:id="rId9"/>
    <p:sldId id="276" r:id="rId10"/>
    <p:sldId id="277" r:id="rId11"/>
    <p:sldId id="26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684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319" autoAdjust="0"/>
    <p:restoredTop sz="94660"/>
  </p:normalViewPr>
  <p:slideViewPr>
    <p:cSldViewPr>
      <p:cViewPr>
        <p:scale>
          <a:sx n="100" d="100"/>
          <a:sy n="100" d="100"/>
        </p:scale>
        <p:origin x="-8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uk-UA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B7CC0E8-B0F2-464D-BB70-A6BB189E860A}" type="datetimeFigureOut">
              <a:rPr lang="uk-UA"/>
              <a:pPr/>
              <a:t>21.10.2014</a:t>
            </a:fld>
            <a:endParaRPr lang="uk-UA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uk-UA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99A7679E-9ECA-44D1-B83A-A7E4798F53E1}" type="slidenum">
              <a:rPr lang="uk-UA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631E579-16FE-4E60-A21A-3AECA02030E0}" type="datetimeFigureOut">
              <a:rPr lang="ru-RU"/>
              <a:pPr>
                <a:defRPr/>
              </a:pPr>
              <a:t>21.10.2014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26AACBC-B4C7-4E2C-BE28-7B138A26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42ABD2-C4AF-4475-A4BD-E1DD3CF84B6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План расписания для дополнительных сроков/целей. 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C1F390-4A4B-4FB3-AC86-B30F3AE402A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Начальные сведенияо курсе, а также книги (пособия) и материалы, необходимые для занятия/проекта.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0867A9-E61B-4B7C-9A55-280C326DAA7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C3375F3-F4E0-4D55-9228-471D69C664B3}" type="datetime8">
              <a:rPr lang="ru-RU"/>
              <a:pPr>
                <a:defRPr/>
              </a:pPr>
              <a:t>21.10.2014 17:15</a:t>
            </a:fld>
            <a:endParaRPr lang="ru-RU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5BCAA93-B1C4-49E9-A05E-6DDE19D4EC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0E6E5-3F60-4563-B5C4-491717EEDC71}" type="datetime8">
              <a:rPr lang="ru-RU"/>
              <a:pPr>
                <a:defRPr/>
              </a:pPr>
              <a:t>21.10.2014 17:15</a:t>
            </a:fld>
            <a:endParaRPr lang="ru-RU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BAE2C-2437-4C8C-A1C9-3EE564B0A994}" type="slidenum">
              <a:rPr lang="ru-RU"/>
              <a:pPr>
                <a:defRPr/>
              </a:pPr>
              <a:t>‹#›</a:t>
            </a:fld>
            <a:endParaRPr lang="ru-RU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F8B16-270A-4875-9A94-1111251DA31E}" type="datetime8">
              <a:rPr lang="ru-RU"/>
              <a:pPr>
                <a:defRPr/>
              </a:pPr>
              <a:t>21.10.2014 17:15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3DB46-43F2-4B03-9574-E48FBAD06720}" type="slidenum">
              <a:rPr lang="ru-RU"/>
              <a:pPr>
                <a:defRPr/>
              </a:pPr>
              <a:t>‹#›</a:t>
            </a:fld>
            <a:endParaRPr lang="ru-RU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FECF8-906C-41CD-81BF-DF2F89078BEA}" type="datetime8">
              <a:rPr lang="ru-RU"/>
              <a:pPr>
                <a:defRPr/>
              </a:pPr>
              <a:t>21.10.2014 17:15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8C160C8-1387-4C1C-A353-3CCF3B9F07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A3F2A-CA2D-4DA3-A816-108284EFB387}" type="datetime8">
              <a:rPr lang="ru-RU"/>
              <a:pPr>
                <a:defRPr/>
              </a:pPr>
              <a:t>21.10.2014 17:15</a:t>
            </a:fld>
            <a:endParaRPr lang="ru-RU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9957405-09BB-4C20-83C7-6C6C402491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A390FC-E534-4893-A431-E537FD35D777}" type="datetime8">
              <a:rPr lang="ru-RU"/>
              <a:pPr>
                <a:defRPr/>
              </a:pPr>
              <a:t>21.10.2014 17:15</a:t>
            </a:fld>
            <a:endParaRPr lang="ru-RU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93BFB4-7F70-4603-A5B7-2FCF23E1C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EE0828B-2014-4946-83BB-6E266F76DDD8}" type="datetime8">
              <a:rPr lang="ru-RU"/>
              <a:pPr>
                <a:defRPr/>
              </a:pPr>
              <a:t>21.10.2014 17:15</a:t>
            </a:fld>
            <a:endParaRPr lang="ru-RU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0A19C8B-41A1-407F-8019-B2AA4851A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A7F2A-2553-477D-BC28-E6BFE20E1B06}" type="datetime8">
              <a:rPr lang="ru-RU"/>
              <a:pPr>
                <a:defRPr/>
              </a:pPr>
              <a:t>21.10.2014 17:15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1730207-813E-4941-9360-E992B1CC8E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917FC-3605-4AE6-9580-D760DD7BCC59}" type="datetime8">
              <a:rPr lang="ru-RU"/>
              <a:pPr>
                <a:defRPr/>
              </a:pPr>
              <a:t>21.10.2014 17:15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08570D8-179C-4C01-819E-61F00CE646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m_book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12775" y="1755775"/>
            <a:ext cx="1614488" cy="1689100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16345-2CA8-42FF-B040-BBF8CD5771F6}" type="datetime8">
              <a:rPr lang="ru-RU"/>
              <a:pPr>
                <a:defRPr/>
              </a:pPr>
              <a:t>21.10.2014 17:15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4357A43-06FE-4CE5-B199-78AC9604CF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709F613-8FD6-4630-9C40-BE550D77E201}" type="datetime8">
              <a:rPr lang="ru-RU"/>
              <a:pPr>
                <a:defRPr/>
              </a:pPr>
              <a:t>21.10.2014 17:15</a:t>
            </a:fld>
            <a:endParaRPr lang="ru-RU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E8F6225-453E-4538-9350-6C848868B4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0849FBF-CE61-4D0C-A21F-D26FA0C4171D}" type="datetime8">
              <a:rPr lang="ru-RU"/>
              <a:pPr>
                <a:defRPr/>
              </a:pPr>
              <a:t>21.10.2014 17:15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7E6BAFD-ED63-4689-9BA1-34C79FCBFF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05" r:id="rId10"/>
    <p:sldLayoutId id="214748371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E7BC2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092A7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6477000" cy="2057400"/>
          </a:xfrm>
        </p:spPr>
        <p:txBody>
          <a:bodyPr>
            <a:normAutofit/>
          </a:bodyPr>
          <a:lstStyle/>
          <a:p>
            <a:r>
              <a:rPr lang="uk-UA" sz="4800" b="1" i="1" cap="none" smtClean="0">
                <a:solidFill>
                  <a:srgbClr val="E36841"/>
                </a:solidFill>
              </a:rPr>
              <a:t>ЩО ТАКЕ ПРАВОПОРУШЕННЯ</a:t>
            </a:r>
            <a:endParaRPr lang="ru-RU" sz="4800" b="1" i="1" cap="none" smtClean="0">
              <a:solidFill>
                <a:srgbClr val="E36841"/>
              </a:solidFill>
            </a:endParaRPr>
          </a:p>
        </p:txBody>
      </p:sp>
      <p:sp>
        <p:nvSpPr>
          <p:cNvPr id="3" name="Rectangle 1"/>
          <p:cNvSpPr>
            <a:spLocks/>
          </p:cNvSpPr>
          <p:nvPr/>
        </p:nvSpPr>
        <p:spPr bwMode="auto">
          <a:xfrm>
            <a:off x="381000" y="2743200"/>
            <a:ext cx="8229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838200" indent="-838200">
              <a:buFontTx/>
              <a:buAutoNum type="arabicPeriod"/>
            </a:pPr>
            <a:r>
              <a:rPr lang="uk-UA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ЩО ЗАКОН НАЗИВАЄ ПРАВОПОРУШЕННЯМ</a:t>
            </a:r>
            <a:r>
              <a:rPr lang="uk-U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?</a:t>
            </a:r>
          </a:p>
          <a:p>
            <a:pPr marL="838200" indent="-838200">
              <a:buFontTx/>
              <a:buAutoNum type="arabicPeriod"/>
            </a:pPr>
            <a:r>
              <a:rPr lang="uk-U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КОЛИ </a:t>
            </a:r>
            <a:r>
              <a:rPr lang="uk-UA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НАСТАЄ ВІДПОВІДАЛЬНІСТЬ ЗА ПРАВОПОРУШЕННЯ?</a:t>
            </a:r>
            <a:endParaRPr lang="ru-RU" sz="3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>
          <a:xfrm>
            <a:off x="1676400" y="228600"/>
            <a:ext cx="7086600" cy="914400"/>
          </a:xfrm>
        </p:spPr>
        <p:txBody>
          <a:bodyPr/>
          <a:lstStyle/>
          <a:p>
            <a:r>
              <a:rPr lang="uk-UA" b="1" i="1" smtClean="0"/>
              <a:t>Мовою документів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00600"/>
          </a:xfrm>
        </p:spPr>
        <p:txBody>
          <a:bodyPr/>
          <a:lstStyle/>
          <a:p>
            <a:pPr>
              <a:buClr>
                <a:srgbClr val="E36841"/>
              </a:buClr>
              <a:buSzPct val="80000"/>
              <a:buFont typeface="Wingdings" pitchFamily="2" charset="2"/>
              <a:buNone/>
            </a:pPr>
            <a:r>
              <a:rPr lang="uk-UA" b="1" dirty="0" smtClean="0"/>
              <a:t>	Стаття 57 Конституції України </a:t>
            </a:r>
          </a:p>
          <a:p>
            <a:pPr>
              <a:buClr>
                <a:srgbClr val="E36841"/>
              </a:buClr>
              <a:buSzPct val="80000"/>
              <a:buFont typeface="Wingdings" pitchFamily="2" charset="2"/>
              <a:buNone/>
            </a:pPr>
            <a:r>
              <a:rPr lang="uk-UA" b="1" dirty="0" smtClean="0"/>
              <a:t>Кожному гарантується право знати свої права й обов'язки.</a:t>
            </a:r>
            <a:endParaRPr lang="uk-UA" dirty="0" smtClean="0"/>
          </a:p>
          <a:p>
            <a:pPr algn="just">
              <a:buClr>
                <a:srgbClr val="E36841"/>
              </a:buClr>
              <a:buSzPct val="80000"/>
              <a:buFont typeface="Wingdings" pitchFamily="2" charset="2"/>
              <a:buChar char="Ш"/>
            </a:pPr>
            <a:r>
              <a:rPr lang="uk-UA" i="1" dirty="0" smtClean="0"/>
              <a:t>Закони та інші нормативно-правові акти, що визначають права й обов'язки громадян, не доведені до відома населення у порядку, встановленому законом, є не чинними.</a:t>
            </a:r>
          </a:p>
          <a:p>
            <a:pPr>
              <a:buClr>
                <a:srgbClr val="E36841"/>
              </a:buClr>
              <a:buSzPct val="80000"/>
              <a:buFont typeface="Wingdings" pitchFamily="2" charset="2"/>
              <a:buNone/>
            </a:pPr>
            <a:r>
              <a:rPr lang="uk-UA" dirty="0" smtClean="0"/>
              <a:t>	</a:t>
            </a:r>
            <a:r>
              <a:rPr lang="uk-UA" b="1" dirty="0" smtClean="0"/>
              <a:t>Стаття 68 Конституції України</a:t>
            </a:r>
          </a:p>
          <a:p>
            <a:pPr algn="just">
              <a:buClr>
                <a:srgbClr val="E36841"/>
              </a:buClr>
              <a:buSzPct val="80000"/>
              <a:buFont typeface="Wingdings" pitchFamily="2" charset="2"/>
              <a:buChar char="Ш"/>
            </a:pPr>
            <a:r>
              <a:rPr lang="uk-UA" i="1" dirty="0" smtClean="0"/>
              <a:t>Незнання законів не звільняє від юридичної відповідальності.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uk-UA" sz="4000" smtClean="0"/>
              <a:t>Види юридичної відповідальності</a:t>
            </a:r>
          </a:p>
        </p:txBody>
      </p:sp>
      <p:graphicFrame>
        <p:nvGraphicFramePr>
          <p:cNvPr id="18511" name="Group 79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1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Дисциплінарна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Адміністративна 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Цивільна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Кримінальна 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036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Оголошення догани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Звільнення з роботи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Штраф, відшкодування шкоди,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офіційне попередження,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конфіскація, позбавлення спеціального права, виправні роботи, арешт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Відшкодування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збитків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Штраф, громадські роботи, виправні роботи, арешт, позбавлення волі на певний строк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</a:tr>
              <a:tr h="2036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працівник може притягатися з моменту, коли він за віком досяг трудової праводієздатності й уклав трудовий договір з роботодавцем (тобто з 14 років, якщо працює)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настає з 16 років, на батьків порушника у віці від 14 до 16 років, (або тих, хто їх заступає) може бути накладений штраф.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до 15 років шкоду компенсуватимуть батьки, з досягненням 15-річного віку, якщо це можливо, збитки відшкодовуються самостійно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підлягають особи з 16 років, а за деякі злочини — з 14 років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smtClean="0"/>
              <a:t>Після цього уроку ви зможете:</a:t>
            </a:r>
            <a:endParaRPr lang="ru-RU" smtClean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543800" cy="487680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Ш"/>
            </a:pPr>
            <a:r>
              <a:rPr lang="uk-UA" sz="2800" i="1" smtClean="0"/>
              <a:t>пояснювати, що таке правопорушення та  юридична відповідальність;</a:t>
            </a:r>
          </a:p>
          <a:p>
            <a:pPr>
              <a:buFont typeface="Wingdings" pitchFamily="2" charset="2"/>
              <a:buNone/>
            </a:pPr>
            <a:endParaRPr lang="uk-UA" sz="2800" smtClean="0"/>
          </a:p>
          <a:p>
            <a:pPr>
              <a:buFont typeface="Wingdings" pitchFamily="2" charset="2"/>
              <a:buChar char="Ш"/>
            </a:pPr>
            <a:r>
              <a:rPr lang="uk-UA" sz="2800" i="1" smtClean="0"/>
              <a:t>розрізняти види правопорушень ї види юридичної відповідальності, що настає, та наводити приклади;</a:t>
            </a:r>
          </a:p>
          <a:p>
            <a:pPr>
              <a:buFont typeface="Wingdings" pitchFamily="2" charset="2"/>
              <a:buNone/>
            </a:pPr>
            <a:endParaRPr lang="uk-UA" sz="2800" smtClean="0"/>
          </a:p>
          <a:p>
            <a:pPr>
              <a:buFont typeface="Wingdings" pitchFamily="2" charset="2"/>
              <a:buChar char="Ш"/>
            </a:pPr>
            <a:r>
              <a:rPr lang="uk-UA" sz="2800" i="1" smtClean="0"/>
              <a:t>обговорювати, за яких умов накладається</a:t>
            </a:r>
            <a:br>
              <a:rPr lang="uk-UA" sz="2800" i="1" smtClean="0"/>
            </a:br>
            <a:r>
              <a:rPr lang="uk-UA" sz="2800" i="1" smtClean="0"/>
              <a:t>юридична відповідальність.</a:t>
            </a:r>
            <a:endParaRPr lang="ru-RU" sz="2800" smtClean="0"/>
          </a:p>
          <a:p>
            <a:pPr>
              <a:buFont typeface="Wingdings" pitchFamily="2" charset="2"/>
              <a:buNone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>
          <a:xfrm>
            <a:off x="533400" y="228600"/>
            <a:ext cx="8229600" cy="990600"/>
          </a:xfrm>
        </p:spPr>
        <p:txBody>
          <a:bodyPr/>
          <a:lstStyle/>
          <a:p>
            <a:r>
              <a:rPr lang="uk-UA" sz="3600" smtClean="0">
                <a:solidFill>
                  <a:srgbClr val="E36841"/>
                </a:solidFill>
              </a:rPr>
              <a:t>Чи завжди люди діють відповідно до вимог закону?</a:t>
            </a:r>
          </a:p>
        </p:txBody>
      </p:sp>
      <p:sp>
        <p:nvSpPr>
          <p:cNvPr id="51203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4343400"/>
            <a:ext cx="7391400" cy="1981200"/>
          </a:xfrm>
        </p:spPr>
        <p:txBody>
          <a:bodyPr/>
          <a:lstStyle/>
          <a:p>
            <a:pPr algn="just">
              <a:buFont typeface="Wingdings" pitchFamily="2" charset="2"/>
              <a:buBlip>
                <a:blip r:embed="rId3"/>
              </a:buBlip>
            </a:pPr>
            <a:r>
              <a:rPr lang="uk-UA" smtClean="0"/>
              <a:t>Пригадайте вчорашній день: чи стикалися ви протягом дня з фактами порушення певних норм права? Яких саме?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1828800"/>
            <a:ext cx="6429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Picture 8" descr="MPj0439397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1676400"/>
            <a:ext cx="3962400" cy="264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uk-UA" sz="3600" smtClean="0">
                <a:solidFill>
                  <a:srgbClr val="E36841"/>
                </a:solidFill>
              </a:rPr>
              <a:t>Визначимо ознаки правопорушення</a:t>
            </a:r>
            <a:endParaRPr lang="uk-UA" sz="3600" i="1" smtClean="0">
              <a:solidFill>
                <a:srgbClr val="E36841"/>
              </a:solidFill>
            </a:endParaRPr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P"/>
            </a:pPr>
            <a:r>
              <a:rPr lang="uk-UA" smtClean="0"/>
              <a:t>Поведінку, що відповідає нормам права, називають </a:t>
            </a:r>
            <a:r>
              <a:rPr lang="uk-UA" i="1" smtClean="0"/>
              <a:t>правомірною, </a:t>
            </a:r>
            <a:r>
              <a:rPr lang="uk-UA" smtClean="0"/>
              <a:t>а коли людина порушує існуючі правові норми, — </a:t>
            </a:r>
            <a:r>
              <a:rPr lang="uk-UA" i="1" smtClean="0"/>
              <a:t>протиправною. </a:t>
            </a:r>
            <a:r>
              <a:rPr lang="uk-UA" smtClean="0"/>
              <a:t>Протиправна поведінка може бути визнана правопорушенням і призвести до відповідальності.</a:t>
            </a:r>
          </a:p>
          <a:p>
            <a:pPr algn="just">
              <a:buFont typeface="Wingdings" pitchFamily="2" charset="2"/>
              <a:buChar char="P"/>
            </a:pPr>
            <a:r>
              <a:rPr lang="uk-UA" smtClean="0"/>
              <a:t>Як визначити, чи є певна дія або навіть бездіяльність (утримання від певних дій) правопорушенням? </a:t>
            </a:r>
            <a:endParaRPr lang="uk-UA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uk-UA" smtClean="0">
                <a:solidFill>
                  <a:srgbClr val="E36841"/>
                </a:solidFill>
              </a:rPr>
              <a:t>Протиправна поведінка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304800" y="2362200"/>
            <a:ext cx="4308475" cy="2819400"/>
          </a:xfrm>
        </p:spPr>
        <p:txBody>
          <a:bodyPr/>
          <a:lstStyle/>
          <a:p>
            <a:pPr>
              <a:buClr>
                <a:schemeClr val="tx2"/>
              </a:buClr>
              <a:buFont typeface="Wingdings" pitchFamily="2" charset="2"/>
              <a:buChar char="Ш"/>
            </a:pPr>
            <a:r>
              <a:rPr lang="uk-UA" sz="2500" i="1" smtClean="0"/>
              <a:t>Правопорушення </a:t>
            </a:r>
            <a:r>
              <a:rPr lang="uk-UA" sz="2500" smtClean="0"/>
              <a:t>— протиправна поведінка, себто така, що суперечить нормам права, порушує певні правові вимоги</a:t>
            </a:r>
          </a:p>
        </p:txBody>
      </p:sp>
      <p:sp>
        <p:nvSpPr>
          <p:cNvPr id="54278" name="Rectangle 6"/>
          <p:cNvSpPr>
            <a:spLocks noGrp="1"/>
          </p:cNvSpPr>
          <p:nvPr>
            <p:ph sz="half" idx="4294967295"/>
          </p:nvPr>
        </p:nvSpPr>
        <p:spPr>
          <a:xfrm>
            <a:off x="4765675" y="1600200"/>
            <a:ext cx="4000500" cy="4525963"/>
          </a:xfrm>
        </p:spPr>
        <p:txBody>
          <a:bodyPr/>
          <a:lstStyle/>
          <a:p>
            <a:endParaRPr lang="uk-UA" sz="2500" smtClean="0"/>
          </a:p>
        </p:txBody>
      </p:sp>
      <p:pic>
        <p:nvPicPr>
          <p:cNvPr id="54276" name="Picture 4" descr="MPj043940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209800"/>
            <a:ext cx="339725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/>
          </p:cNvSpPr>
          <p:nvPr>
            <p:ph type="body" idx="4294967295"/>
          </p:nvPr>
        </p:nvSpPr>
        <p:spPr>
          <a:xfrm>
            <a:off x="152400" y="0"/>
            <a:ext cx="7315200" cy="6629400"/>
          </a:xfrm>
        </p:spPr>
        <p:txBody>
          <a:bodyPr/>
          <a:lstStyle/>
          <a:p>
            <a:pPr marL="476250" indent="-476250">
              <a:buFont typeface="Wingdings" pitchFamily="2" charset="2"/>
              <a:buChar char="v"/>
            </a:pPr>
            <a:r>
              <a:rPr lang="uk-UA" sz="2500" smtClean="0"/>
              <a:t>У рейсовому автобусі, що прямував до селища Березівка, кондуктор-контролер Петро став свідком двох гострих ситуацій :</a:t>
            </a:r>
            <a:endParaRPr lang="ru-RU" sz="2500" smtClean="0"/>
          </a:p>
          <a:p>
            <a:pPr marL="476250" indent="-476250">
              <a:buFont typeface="Wingdings" pitchFamily="2" charset="2"/>
              <a:buAutoNum type="arabicPeriod"/>
            </a:pPr>
            <a:endParaRPr lang="uk-UA" sz="2500" smtClean="0"/>
          </a:p>
          <a:p>
            <a:pPr marL="476250" indent="-476250" algn="just">
              <a:buFont typeface="Wingdings" pitchFamily="2" charset="2"/>
              <a:buAutoNum type="arabicPeriod"/>
            </a:pPr>
            <a:r>
              <a:rPr lang="uk-UA" sz="2500" smtClean="0"/>
              <a:t> Підліток не поступився місцем в автобусі бабусі, яка стояла поруч. Це викликало осуд пасажирів, в автобусі зчинився галас. Пасажири заспокоїлися тільки тоді, коли хлопець підвівся.</a:t>
            </a:r>
          </a:p>
          <a:p>
            <a:pPr marL="476250" indent="-476250" algn="just">
              <a:buFont typeface="Wingdings" pitchFamily="2" charset="2"/>
              <a:buAutoNum type="arabicPeriod"/>
            </a:pPr>
            <a:r>
              <a:rPr lang="uk-UA" sz="2500" smtClean="0"/>
              <a:t>Одна з пасажирок відмовилася сплатити за проїзд, заявивши Петру, що в неї в автобусі витягли з кишені гаманця.</a:t>
            </a:r>
          </a:p>
          <a:p>
            <a:pPr marL="476250" indent="-476250" algn="just">
              <a:buFont typeface="Wingdings" pitchFamily="2" charset="2"/>
              <a:buNone/>
            </a:pPr>
            <a:r>
              <a:rPr lang="uk-UA" sz="2500" smtClean="0"/>
              <a:t>Подумайте:</a:t>
            </a:r>
          </a:p>
          <a:p>
            <a:pPr marL="476250" indent="-476250" algn="just"/>
            <a:r>
              <a:rPr lang="uk-UA" sz="2500" smtClean="0"/>
              <a:t>— Чи містять ці ситуації протиправну поведінку? Яку саме? Чому ви так уважаєте?</a:t>
            </a:r>
          </a:p>
        </p:txBody>
      </p:sp>
      <p:pic>
        <p:nvPicPr>
          <p:cNvPr id="55304" name="Picture 8" descr="j02991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2590800"/>
            <a:ext cx="1100138" cy="1804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uk-UA" sz="3600" smtClean="0">
                <a:solidFill>
                  <a:srgbClr val="E36841"/>
                </a:solidFill>
              </a:rPr>
              <a:t>Інша ознака правопорушення — це шкода, яку воно завдає</a:t>
            </a:r>
          </a:p>
        </p:txBody>
      </p:sp>
      <p:sp>
        <p:nvSpPr>
          <p:cNvPr id="57346" name="Rectangle 2"/>
          <p:cNvSpPr>
            <a:spLocks noGrp="1"/>
          </p:cNvSpPr>
          <p:nvPr>
            <p:ph type="body" sz="half" idx="4294967295"/>
          </p:nvPr>
        </p:nvSpPr>
        <p:spPr>
          <a:xfrm>
            <a:off x="612775" y="1600200"/>
            <a:ext cx="4416425" cy="4525963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Ш"/>
            </a:pPr>
            <a:r>
              <a:rPr lang="uk-UA" sz="2000" smtClean="0"/>
              <a:t>Шкода ця може бути: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Ш"/>
            </a:pPr>
            <a:r>
              <a:rPr lang="uk-UA" sz="2000" smtClean="0"/>
              <a:t>фізична — здоров'ю людини;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Ш"/>
            </a:pPr>
            <a:r>
              <a:rPr lang="uk-UA" sz="2000" smtClean="0"/>
              <a:t>матеріальна — пошкодження чи знищення майна (скло, меблі, автомобіль тощо) 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Ш"/>
            </a:pPr>
            <a:r>
              <a:rPr lang="uk-UA" sz="2000" smtClean="0"/>
              <a:t>моральна (заподіяння образи, поширення пліток). 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Ш"/>
            </a:pPr>
            <a:r>
              <a:rPr lang="uk-UA" sz="2000" smtClean="0"/>
              <a:t>Шкоди може бути завдано як окремим людям, так і організаціям, державі, суспільству. Отже, правопорушення — це шкідлива поведінка.</a:t>
            </a:r>
          </a:p>
        </p:txBody>
      </p:sp>
      <p:pic>
        <p:nvPicPr>
          <p:cNvPr id="57347" name="Picture 3" descr="MPj043940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362200"/>
            <a:ext cx="2830513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uk-UA" sz="3200" smtClean="0">
                <a:solidFill>
                  <a:srgbClr val="E36841"/>
                </a:solidFill>
              </a:rPr>
              <a:t>Обов'язковою ознакою правопорушення буде вина того, хто його вчинив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500" smtClean="0"/>
              <a:t>	Вина порушника може бути різною. </a:t>
            </a:r>
          </a:p>
          <a:p>
            <a:pPr>
              <a:lnSpc>
                <a:spcPct val="80000"/>
              </a:lnSpc>
            </a:pPr>
            <a:r>
              <a:rPr lang="uk-UA" sz="2500" smtClean="0"/>
              <a:t>В одному випадку він </a:t>
            </a:r>
            <a:r>
              <a:rPr lang="uk-UA" sz="2500" b="1" smtClean="0">
                <a:solidFill>
                  <a:srgbClr val="E36841"/>
                </a:solidFill>
              </a:rPr>
              <a:t>свідомий</a:t>
            </a:r>
            <a:r>
              <a:rPr lang="uk-UA" sz="2500" smtClean="0"/>
              <a:t> свого порушення, наприклад, група підлітків напала на перехожого, дівчина перейшла вулицю на червоне світло.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500" smtClean="0"/>
          </a:p>
          <a:p>
            <a:pPr>
              <a:lnSpc>
                <a:spcPct val="80000"/>
              </a:lnSpc>
            </a:pPr>
            <a:r>
              <a:rPr lang="uk-UA" sz="2500" smtClean="0"/>
              <a:t>А от водій, який випадково збив пішохода на слизькій дорозі, навряд чи бажав людині зла — він скоїв правопорушення </a:t>
            </a:r>
            <a:r>
              <a:rPr lang="uk-UA" sz="2500" b="1" smtClean="0">
                <a:solidFill>
                  <a:srgbClr val="E36841"/>
                </a:solidFill>
              </a:rPr>
              <a:t>з необережності</a:t>
            </a:r>
            <a:r>
              <a:rPr lang="uk-UA" sz="2500" smtClean="0"/>
              <a:t>, але відповідати за це доведеться. </a:t>
            </a:r>
          </a:p>
          <a:p>
            <a:pPr>
              <a:lnSpc>
                <a:spcPct val="80000"/>
              </a:lnSpc>
            </a:pPr>
            <a:r>
              <a:rPr lang="uk-UA" sz="2500" smtClean="0"/>
              <a:t>Так само відповідатиме школяр, який з необережності розбив шибку, граючись у футбол. </a:t>
            </a:r>
            <a:r>
              <a:rPr lang="uk-UA" sz="2500" b="1" smtClean="0">
                <a:solidFill>
                  <a:srgbClr val="E36841"/>
                </a:solidFill>
              </a:rPr>
              <a:t>Правопорушення є винною поведінкою.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uk-UA" sz="3600" smtClean="0">
                <a:solidFill>
                  <a:srgbClr val="E36841"/>
                </a:solidFill>
              </a:rPr>
              <a:t>Правопорушник повинен нести відповідальність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sz="half" idx="4294967295"/>
          </p:nvPr>
        </p:nvSpPr>
        <p:spPr>
          <a:xfrm>
            <a:off x="612775" y="1600200"/>
            <a:ext cx="4492625" cy="4525963"/>
          </a:xfrm>
        </p:spPr>
        <p:txBody>
          <a:bodyPr/>
          <a:lstStyle/>
          <a:p>
            <a:pPr>
              <a:buClr>
                <a:schemeClr val="folHlink"/>
              </a:buClr>
              <a:buSzPct val="80000"/>
              <a:buFont typeface="Wingdings" pitchFamily="2" charset="2"/>
              <a:buChar char="Ш"/>
            </a:pPr>
            <a:r>
              <a:rPr lang="uk-UA" sz="2500" dirty="0" smtClean="0"/>
              <a:t>наслідком правопорушення обов'язково буде відповідальність особи за законом — </a:t>
            </a:r>
            <a:r>
              <a:rPr lang="uk-UA" sz="2500" b="1" dirty="0" smtClean="0"/>
              <a:t>юридична відповідальність.</a:t>
            </a:r>
          </a:p>
          <a:p>
            <a:pPr>
              <a:buClr>
                <a:schemeClr val="folHlink"/>
              </a:buClr>
              <a:buSzPct val="80000"/>
              <a:buFont typeface="Wingdings" pitchFamily="2" charset="2"/>
              <a:buChar char="Ш"/>
            </a:pPr>
            <a:r>
              <a:rPr lang="uk-UA" sz="2500" b="1" i="1" u="sng" dirty="0" smtClean="0">
                <a:solidFill>
                  <a:srgbClr val="E36841"/>
                </a:solidFill>
              </a:rPr>
              <a:t>Отже, правопорушення — це винна, протиправна, </a:t>
            </a:r>
          </a:p>
          <a:p>
            <a:pPr>
              <a:buClr>
                <a:schemeClr val="folHlink"/>
              </a:buClr>
              <a:buSzPct val="80000"/>
              <a:buNone/>
            </a:pPr>
            <a:r>
              <a:rPr lang="uk-UA" sz="2500" b="1" i="1" u="sng" dirty="0" smtClean="0">
                <a:solidFill>
                  <a:srgbClr val="E36841"/>
                </a:solidFill>
              </a:rPr>
              <a:t>	шкідлива поведінка особи, що спричинює юридичну відповідальність</a:t>
            </a:r>
            <a:r>
              <a:rPr lang="ru-RU" sz="2500" b="1" i="1" u="sng" dirty="0" smtClean="0">
                <a:solidFill>
                  <a:srgbClr val="E36841"/>
                </a:solidFill>
              </a:rPr>
              <a:t> </a:t>
            </a:r>
            <a:endParaRPr lang="uk-UA" sz="2500" b="1" i="1" u="sng" dirty="0" smtClean="0">
              <a:solidFill>
                <a:srgbClr val="E36841"/>
              </a:solidFill>
            </a:endParaRPr>
          </a:p>
        </p:txBody>
      </p:sp>
      <p:pic>
        <p:nvPicPr>
          <p:cNvPr id="60421" name="Picture 5" descr="MCj0344355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562600" y="2362200"/>
            <a:ext cx="3065463" cy="3070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Що таке правопорущення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Що таке правопорущення</Template>
  <TotalTime>0</TotalTime>
  <Words>506</Words>
  <Application>Microsoft Office PowerPoint</Application>
  <PresentationFormat>Экран (4:3)</PresentationFormat>
  <Paragraphs>66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Що таке правопорущення</vt:lpstr>
      <vt:lpstr>ЩО ТАКЕ ПРАВОПОРУШЕННЯ</vt:lpstr>
      <vt:lpstr>Після цього уроку ви зможете:</vt:lpstr>
      <vt:lpstr>Чи завжди люди діють відповідно до вимог закону?</vt:lpstr>
      <vt:lpstr>Визначимо ознаки правопорушення</vt:lpstr>
      <vt:lpstr>Протиправна поведінка</vt:lpstr>
      <vt:lpstr>Слайд 6</vt:lpstr>
      <vt:lpstr>Інша ознака правопорушення — це шкода, яку воно завдає</vt:lpstr>
      <vt:lpstr>Обов'язковою ознакою правопорушення буде вина того, хто його вчинив</vt:lpstr>
      <vt:lpstr>Правопорушник повинен нести відповідальність</vt:lpstr>
      <vt:lpstr>Мовою документів</vt:lpstr>
      <vt:lpstr>Види юридичної відповідальності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2010-02-09T08:22:51Z</dcterms:created>
  <dcterms:modified xsi:type="dcterms:W3CDTF">2014-10-21T14:16:43Z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TC103524801049</vt:lpwstr>
  </property>
</Properties>
</file>