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0"/>
  </p:notesMasterIdLst>
  <p:sldIdLst>
    <p:sldId id="256" r:id="rId2"/>
    <p:sldId id="264" r:id="rId3"/>
    <p:sldId id="257" r:id="rId4"/>
    <p:sldId id="265" r:id="rId5"/>
    <p:sldId id="258" r:id="rId6"/>
    <p:sldId id="259" r:id="rId7"/>
    <p:sldId id="260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0066FF"/>
    <a:srgbClr val="FFCC00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9E49F7-9B06-46E2-82BE-064272BEF725}" type="datetimeFigureOut">
              <a:rPr lang="ru-RU" smtClean="0"/>
              <a:t>04.01.2012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F357AA-4C0C-4A02-9B3C-58DD5A7E02E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808203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uk-UA" dirty="0" smtClean="0"/>
              <a:t>Народження дитини.</a:t>
            </a:r>
          </a:p>
          <a:p>
            <a:pPr marL="228600" indent="-228600">
              <a:buAutoNum type="arabicPeriod"/>
            </a:pPr>
            <a:r>
              <a:rPr lang="uk-UA" dirty="0" smtClean="0"/>
              <a:t>Хвороба. </a:t>
            </a:r>
          </a:p>
          <a:p>
            <a:pPr marL="228600" indent="-228600">
              <a:buAutoNum type="arabicPeriod"/>
            </a:pPr>
            <a:r>
              <a:rPr lang="uk-UA" dirty="0" smtClean="0"/>
              <a:t>Землетрус.</a:t>
            </a:r>
          </a:p>
          <a:p>
            <a:pPr marL="228600" indent="-228600">
              <a:buAutoNum type="arabicPeriod"/>
            </a:pPr>
            <a:r>
              <a:rPr lang="uk-UA" dirty="0" smtClean="0"/>
              <a:t>Цунамі.</a:t>
            </a:r>
          </a:p>
          <a:p>
            <a:pPr marL="228600" indent="-228600">
              <a:buAutoNum type="arabicPeriod"/>
            </a:pPr>
            <a:r>
              <a:rPr lang="uk-UA" dirty="0" smtClean="0"/>
              <a:t>Пожежа. </a:t>
            </a:r>
          </a:p>
          <a:p>
            <a:pPr marL="228600" indent="-228600">
              <a:buAutoNum type="arabicPeriod"/>
            </a:pPr>
            <a:r>
              <a:rPr lang="uk-UA" dirty="0" smtClean="0"/>
              <a:t>Виверження вулкану.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F357AA-4C0C-4A02-9B3C-58DD5A7E02E1}" type="slidenum">
              <a:rPr lang="ru-RU" smtClean="0"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727941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uk-UA" dirty="0" smtClean="0"/>
              <a:t>Укладання угоди.</a:t>
            </a:r>
          </a:p>
          <a:p>
            <a:pPr marL="228600" indent="-228600">
              <a:buAutoNum type="arabicPeriod"/>
            </a:pPr>
            <a:r>
              <a:rPr lang="uk-UA" dirty="0" smtClean="0"/>
              <a:t>Укладання шлюбу.</a:t>
            </a:r>
          </a:p>
          <a:p>
            <a:pPr marL="228600" indent="-228600">
              <a:buAutoNum type="arabicPeriod"/>
            </a:pPr>
            <a:r>
              <a:rPr lang="uk-UA" dirty="0" smtClean="0"/>
              <a:t>Написання та видання книжки.</a:t>
            </a:r>
          </a:p>
          <a:p>
            <a:pPr marL="228600" indent="-228600">
              <a:buAutoNum type="arabicPeriod"/>
            </a:pPr>
            <a:r>
              <a:rPr lang="uk-UA" dirty="0" smtClean="0"/>
              <a:t>Бійка. </a:t>
            </a:r>
          </a:p>
          <a:p>
            <a:pPr marL="228600" indent="-228600">
              <a:buAutoNum type="arabicPeriod"/>
            </a:pPr>
            <a:r>
              <a:rPr lang="uk-UA" dirty="0" smtClean="0"/>
              <a:t>Грабіж.</a:t>
            </a:r>
          </a:p>
          <a:p>
            <a:pPr marL="228600" indent="-228600">
              <a:buAutoNum type="arabicPeriod"/>
            </a:pPr>
            <a:r>
              <a:rPr lang="uk-UA" dirty="0" smtClean="0"/>
              <a:t>Крадіжка.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F357AA-4C0C-4A02-9B3C-58DD5A7E02E1}" type="slidenum">
              <a:rPr lang="ru-RU" smtClean="0"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123727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04.01.2012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04.01.2012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04.01.2012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04.01.2012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04.01.2012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04.01.2012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04.01.2012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04.01.2012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04.01.2012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04.01.2012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04.01.2012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04.01.2012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jpeg"/><Relationship Id="rId7" Type="http://schemas.openxmlformats.org/officeDocument/2006/relationships/image" Target="../media/image8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g"/><Relationship Id="rId3" Type="http://schemas.openxmlformats.org/officeDocument/2006/relationships/image" Target="../media/image10.jpg"/><Relationship Id="rId7" Type="http://schemas.openxmlformats.org/officeDocument/2006/relationships/image" Target="../media/image1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jpg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uk-UA" dirty="0"/>
              <a:t>Основи правознавства</a:t>
            </a:r>
          </a:p>
          <a:p>
            <a:pPr algn="r"/>
            <a:r>
              <a:rPr lang="uk-UA" dirty="0"/>
              <a:t>10 клас</a:t>
            </a:r>
          </a:p>
          <a:p>
            <a:pPr algn="r"/>
            <a:r>
              <a:rPr lang="uk-UA" dirty="0"/>
              <a:t>Частина 2 «Основи теорії права та правовідносин»</a:t>
            </a:r>
          </a:p>
          <a:p>
            <a:pPr algn="r"/>
            <a:r>
              <a:rPr lang="uk-UA" dirty="0"/>
              <a:t>Урок </a:t>
            </a:r>
            <a:r>
              <a:rPr lang="uk-UA" dirty="0" smtClean="0"/>
              <a:t>2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sz="5400" dirty="0"/>
              <a:t>правовідносини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3270432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ПЛАН   УРОКУ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3568" y="1556792"/>
            <a:ext cx="7924800" cy="4114800"/>
          </a:xfrm>
        </p:spPr>
        <p:txBody>
          <a:bodyPr/>
          <a:lstStyle/>
          <a:p>
            <a:pPr algn="just">
              <a:buFont typeface="+mj-lt"/>
              <a:buAutoNum type="arabicPeriod"/>
            </a:pPr>
            <a:r>
              <a:rPr lang="uk-UA" sz="2400" dirty="0" smtClean="0"/>
              <a:t>Елементи складу правовідносин (повторення та узагальнення вивченого на попередньому уроці)</a:t>
            </a:r>
          </a:p>
          <a:p>
            <a:pPr algn="just">
              <a:buFont typeface="+mj-lt"/>
              <a:buAutoNum type="arabicPeriod"/>
            </a:pPr>
            <a:r>
              <a:rPr lang="uk-UA" sz="2400" dirty="0" smtClean="0"/>
              <a:t>Зміст правовідносин</a:t>
            </a:r>
          </a:p>
          <a:p>
            <a:pPr algn="just">
              <a:buFont typeface="+mj-lt"/>
              <a:buAutoNum type="arabicPeriod"/>
            </a:pPr>
            <a:r>
              <a:rPr lang="uk-UA" sz="2400" dirty="0" smtClean="0"/>
              <a:t>Юридичні факти</a:t>
            </a:r>
          </a:p>
          <a:p>
            <a:pPr marL="0" indent="0" algn="just">
              <a:buNone/>
            </a:pPr>
            <a:endParaRPr lang="uk-UA" sz="2400" dirty="0"/>
          </a:p>
          <a:p>
            <a:pPr marL="0" indent="0" algn="just">
              <a:buNone/>
            </a:pPr>
            <a:r>
              <a:rPr lang="uk-UA" sz="2400" i="1" dirty="0">
                <a:solidFill>
                  <a:srgbClr val="FFFF00"/>
                </a:solidFill>
              </a:rPr>
              <a:t>На основі плану уроку спробуйте з'ясувати очікувані результати (про що дізнаємося, чого навчимося)</a:t>
            </a:r>
          </a:p>
          <a:p>
            <a:pPr marL="0" indent="0">
              <a:buNone/>
            </a:pPr>
            <a:endParaRPr lang="uk-UA" sz="1800" dirty="0"/>
          </a:p>
          <a:p>
            <a:pPr marL="0" indent="0" algn="just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2344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131840" y="1628800"/>
            <a:ext cx="3024336" cy="576064"/>
          </a:xfrm>
          <a:prstGeom prst="roundRect">
            <a:avLst/>
          </a:prstGeom>
          <a:solidFill>
            <a:srgbClr val="00206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/>
              <a:t>Склад правовідносин</a:t>
            </a:r>
            <a:endParaRPr lang="ru-RU" sz="2000" b="1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11560" y="2708920"/>
            <a:ext cx="2520280" cy="432048"/>
          </a:xfrm>
          <a:prstGeom prst="roundRect">
            <a:avLst/>
          </a:prstGeom>
          <a:solidFill>
            <a:srgbClr val="00206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/>
              <a:t>Суб'єкти правовідносин</a:t>
            </a:r>
            <a:endParaRPr lang="ru-RU" b="1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419872" y="2756105"/>
            <a:ext cx="2448272" cy="432048"/>
          </a:xfrm>
          <a:prstGeom prst="roundRect">
            <a:avLst/>
          </a:prstGeom>
          <a:solidFill>
            <a:srgbClr val="00206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/>
              <a:t>Об'єкти правовідносин</a:t>
            </a:r>
            <a:endParaRPr lang="ru-RU" b="1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444208" y="2731054"/>
            <a:ext cx="2448272" cy="432048"/>
          </a:xfrm>
          <a:prstGeom prst="roundRect">
            <a:avLst/>
          </a:prstGeom>
          <a:solidFill>
            <a:srgbClr val="00206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/>
              <a:t>Зміст правовідносин</a:t>
            </a:r>
            <a:endParaRPr lang="ru-RU" b="1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4644008" y="2204864"/>
            <a:ext cx="0" cy="50405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1763688" y="2456892"/>
            <a:ext cx="59046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1763688" y="2456892"/>
            <a:ext cx="0" cy="2520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7668344" y="2456892"/>
            <a:ext cx="0" cy="2520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Скругленный прямоугольник 1"/>
          <p:cNvSpPr/>
          <p:nvPr/>
        </p:nvSpPr>
        <p:spPr>
          <a:xfrm>
            <a:off x="827584" y="3794040"/>
            <a:ext cx="2088232" cy="93610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У</a:t>
            </a:r>
            <a:r>
              <a:rPr lang="uk-UA" sz="2000" b="1" dirty="0" smtClean="0"/>
              <a:t>часники правовідносин</a:t>
            </a:r>
            <a:endParaRPr lang="ru-RU" sz="2000" b="1" dirty="0"/>
          </a:p>
        </p:txBody>
      </p:sp>
      <p:cxnSp>
        <p:nvCxnSpPr>
          <p:cNvPr id="12" name="Прямая со стрелкой 11"/>
          <p:cNvCxnSpPr/>
          <p:nvPr/>
        </p:nvCxnSpPr>
        <p:spPr>
          <a:xfrm>
            <a:off x="1780830" y="3140968"/>
            <a:ext cx="0" cy="653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71500" y="5363063"/>
            <a:ext cx="1692188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chemeClr val="bg1"/>
                </a:solidFill>
              </a:rPr>
              <a:t>Фізичні особи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2069722" y="5363063"/>
            <a:ext cx="1692188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chemeClr val="bg1"/>
                </a:solidFill>
              </a:rPr>
              <a:t>Юридичні особи</a:t>
            </a:r>
            <a:endParaRPr lang="ru-RU" b="1" dirty="0">
              <a:solidFill>
                <a:schemeClr val="bg1"/>
              </a:solidFill>
            </a:endParaRPr>
          </a:p>
        </p:txBody>
      </p:sp>
      <p:cxnSp>
        <p:nvCxnSpPr>
          <p:cNvPr id="17" name="Прямая со стрелкой 16"/>
          <p:cNvCxnSpPr>
            <a:stCxn id="2" idx="2"/>
          </p:cNvCxnSpPr>
          <p:nvPr/>
        </p:nvCxnSpPr>
        <p:spPr>
          <a:xfrm flipH="1">
            <a:off x="1043608" y="4730144"/>
            <a:ext cx="828092" cy="499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stCxn id="2" idx="2"/>
          </p:cNvCxnSpPr>
          <p:nvPr/>
        </p:nvCxnSpPr>
        <p:spPr>
          <a:xfrm>
            <a:off x="1871700" y="4730144"/>
            <a:ext cx="900100" cy="499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Скругленный прямоугольник 24"/>
          <p:cNvSpPr/>
          <p:nvPr/>
        </p:nvSpPr>
        <p:spPr>
          <a:xfrm>
            <a:off x="3599892" y="3794040"/>
            <a:ext cx="2088232" cy="93610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000" b="1" dirty="0" smtClean="0"/>
              <a:t>Матеріальні або нематеріальні блага</a:t>
            </a:r>
            <a:endParaRPr lang="ru-RU" sz="2000" b="1" dirty="0"/>
          </a:p>
        </p:txBody>
      </p:sp>
      <p:cxnSp>
        <p:nvCxnSpPr>
          <p:cNvPr id="27" name="Прямая со стрелкой 26"/>
          <p:cNvCxnSpPr>
            <a:stCxn id="6" idx="2"/>
            <a:endCxn id="25" idx="0"/>
          </p:cNvCxnSpPr>
          <p:nvPr/>
        </p:nvCxnSpPr>
        <p:spPr>
          <a:xfrm>
            <a:off x="4644008" y="3188153"/>
            <a:ext cx="0" cy="6058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>
            <a:stCxn id="7" idx="2"/>
          </p:cNvCxnSpPr>
          <p:nvPr/>
        </p:nvCxnSpPr>
        <p:spPr>
          <a:xfrm>
            <a:off x="7668344" y="3163102"/>
            <a:ext cx="0" cy="32182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flipH="1">
            <a:off x="6804248" y="6381328"/>
            <a:ext cx="86409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flipH="1">
            <a:off x="6732240" y="5610639"/>
            <a:ext cx="93610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Скругленный прямоугольник 38"/>
          <p:cNvSpPr/>
          <p:nvPr/>
        </p:nvSpPr>
        <p:spPr>
          <a:xfrm>
            <a:off x="4572000" y="5358513"/>
            <a:ext cx="2160240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chemeClr val="bg1"/>
                </a:solidFill>
              </a:rPr>
              <a:t>Юридичний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4572000" y="6083143"/>
            <a:ext cx="2232248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chemeClr val="bg1"/>
                </a:solidFill>
              </a:rPr>
              <a:t>Фактичний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39552" y="260648"/>
            <a:ext cx="77768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200" dirty="0" smtClean="0"/>
              <a:t>1. ЕЛЕМЕНТИ  СКЛАДУ ПРАВОВІДНОСИН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521545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"/>
                            </p:stCondLst>
                            <p:childTnLst>
                              <p:par>
                                <p:cTn id="7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0"/>
                            </p:stCondLst>
                            <p:childTnLst>
                              <p:par>
                                <p:cTn id="8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2" grpId="0" animBg="1"/>
      <p:bldP spid="14" grpId="0" animBg="1"/>
      <p:bldP spid="15" grpId="0" animBg="1"/>
      <p:bldP spid="25" grpId="0" animBg="1"/>
      <p:bldP spid="39" grpId="0" animBg="1"/>
      <p:bldP spid="4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926" y="116632"/>
            <a:ext cx="7924800" cy="724942"/>
          </a:xfrm>
        </p:spPr>
        <p:txBody>
          <a:bodyPr/>
          <a:lstStyle/>
          <a:p>
            <a:pPr algn="ctr"/>
            <a:r>
              <a:rPr lang="uk-UA" dirty="0" smtClean="0"/>
              <a:t>2. Зміст правовідносин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597333983"/>
              </p:ext>
            </p:extLst>
          </p:nvPr>
        </p:nvGraphicFramePr>
        <p:xfrm>
          <a:off x="683568" y="908720"/>
          <a:ext cx="7924800" cy="103632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3962400"/>
                <a:gridCol w="39624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sz="2000" dirty="0" smtClean="0"/>
                        <a:t>Матеріальний аспект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000" dirty="0" smtClean="0"/>
                        <a:t>Юридичний аспект</a:t>
                      </a:r>
                      <a:endParaRPr lang="ru-R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uk-UA" dirty="0" smtClean="0"/>
                        <a:t>Фактична поведінка,</a:t>
                      </a:r>
                      <a:r>
                        <a:rPr lang="uk-UA" baseline="0" dirty="0" smtClean="0"/>
                        <a:t> дії  учасників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Юридичні</a:t>
                      </a:r>
                      <a:r>
                        <a:rPr lang="uk-UA" baseline="0" dirty="0" smtClean="0"/>
                        <a:t> права й обов'язки учасників правовідносин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51520" y="2072291"/>
            <a:ext cx="6336704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i="1" dirty="0" smtClean="0"/>
              <a:t>Розглянемо приклад правовідносин:</a:t>
            </a:r>
          </a:p>
          <a:p>
            <a:r>
              <a:rPr lang="uk-UA" b="1" dirty="0" smtClean="0"/>
              <a:t>Купівля продуктів у магазині</a:t>
            </a:r>
            <a:endParaRPr lang="uk-UA" b="1" dirty="0"/>
          </a:p>
          <a:p>
            <a:r>
              <a:rPr lang="uk-UA" b="1" i="1" dirty="0" smtClean="0">
                <a:solidFill>
                  <a:srgbClr val="00FF00"/>
                </a:solidFill>
              </a:rPr>
              <a:t>Суб'єкти правовідносин: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uk-UA" b="1" dirty="0" smtClean="0">
                <a:solidFill>
                  <a:srgbClr val="00FF00"/>
                </a:solidFill>
              </a:rPr>
              <a:t>Покупець (фізична особа)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uk-UA" b="1" dirty="0" smtClean="0">
                <a:solidFill>
                  <a:srgbClr val="00FF00"/>
                </a:solidFill>
              </a:rPr>
              <a:t>Магазин (юридична особа, яку представляє продавець)</a:t>
            </a:r>
          </a:p>
          <a:p>
            <a:pPr algn="just"/>
            <a:r>
              <a:rPr lang="uk-UA" b="1" i="1" dirty="0" smtClean="0">
                <a:solidFill>
                  <a:srgbClr val="FFCC00"/>
                </a:solidFill>
              </a:rPr>
              <a:t>Об'єкт правовідносин: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uk-UA" b="1" dirty="0" smtClean="0">
                <a:solidFill>
                  <a:srgbClr val="FFCC00"/>
                </a:solidFill>
              </a:rPr>
              <a:t>Право власності на продукти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uk-UA" b="1" dirty="0" smtClean="0">
                <a:solidFill>
                  <a:srgbClr val="FFCC00"/>
                </a:solidFill>
              </a:rPr>
              <a:t>Безпосередньо продукти</a:t>
            </a:r>
          </a:p>
          <a:p>
            <a:pPr algn="just"/>
            <a:r>
              <a:rPr lang="uk-UA" b="1" i="1" dirty="0" smtClean="0">
                <a:solidFill>
                  <a:srgbClr val="0066FF"/>
                </a:solidFill>
              </a:rPr>
              <a:t>Матеріальний аспект змісту правовідносин: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uk-UA" b="1" dirty="0" smtClean="0">
                <a:solidFill>
                  <a:srgbClr val="0066FF"/>
                </a:solidFill>
              </a:rPr>
              <a:t>Передавання продуктів від продавця до покупця, фактичний їх перехід</a:t>
            </a:r>
          </a:p>
          <a:p>
            <a:pPr algn="just"/>
            <a:r>
              <a:rPr lang="uk-UA" b="1" i="1" dirty="0" smtClean="0">
                <a:solidFill>
                  <a:srgbClr val="FF00FF"/>
                </a:solidFill>
              </a:rPr>
              <a:t>Юридичний аспект змісту правовідносин: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uk-UA" b="1" dirty="0" smtClean="0">
                <a:solidFill>
                  <a:srgbClr val="FF00FF"/>
                </a:solidFill>
              </a:rPr>
              <a:t>Обов'язок продавця надати необхідну інформацію про товар і передати його покупцеві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uk-UA" b="1" dirty="0" smtClean="0">
                <a:solidFill>
                  <a:srgbClr val="FF00FF"/>
                </a:solidFill>
              </a:rPr>
              <a:t>Обов'язок покупця сплатити за товар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uk-UA" b="1" dirty="0" smtClean="0">
                <a:solidFill>
                  <a:srgbClr val="FF00FF"/>
                </a:solidFill>
              </a:rPr>
              <a:t>Право покупця отримати повар належної якості</a:t>
            </a:r>
            <a:endParaRPr lang="uk-UA" b="1" dirty="0">
              <a:solidFill>
                <a:srgbClr val="FF00FF"/>
              </a:solidFill>
            </a:endParaRPr>
          </a:p>
          <a:p>
            <a:pPr algn="just"/>
            <a:endParaRPr lang="ru-RU" i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2852936"/>
            <a:ext cx="1999109" cy="2665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430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4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7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7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9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60648"/>
            <a:ext cx="7924800" cy="508918"/>
          </a:xfrm>
        </p:spPr>
        <p:txBody>
          <a:bodyPr/>
          <a:lstStyle/>
          <a:p>
            <a:pPr algn="ctr"/>
            <a:r>
              <a:rPr lang="uk-UA" dirty="0" smtClean="0"/>
              <a:t>3. Юридичні </a:t>
            </a:r>
            <a:r>
              <a:rPr lang="uk-UA" dirty="0" smtClean="0"/>
              <a:t>факти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609600" y="908720"/>
            <a:ext cx="7924800" cy="4806280"/>
          </a:xfrm>
        </p:spPr>
        <p:txBody>
          <a:bodyPr>
            <a:normAutofit/>
          </a:bodyPr>
          <a:lstStyle/>
          <a:p>
            <a:r>
              <a:rPr lang="uk-UA" sz="3200" dirty="0" smtClean="0"/>
              <a:t>Життєві обставини, які породжуються, змінюють або припиняють правовідносини, називаються </a:t>
            </a:r>
            <a:r>
              <a:rPr lang="uk-UA" sz="3200" b="1" i="1" dirty="0" smtClean="0"/>
              <a:t>юридичними фактами </a:t>
            </a:r>
            <a:endParaRPr lang="ru-RU" sz="3200" b="1" i="1" dirty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4283968" y="3533464"/>
            <a:ext cx="0" cy="50405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2960002" y="4037520"/>
            <a:ext cx="273630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2960002" y="4037520"/>
            <a:ext cx="0" cy="36004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5717726" y="4037520"/>
            <a:ext cx="0" cy="36004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Скругленный прямоугольник 10"/>
          <p:cNvSpPr/>
          <p:nvPr/>
        </p:nvSpPr>
        <p:spPr>
          <a:xfrm>
            <a:off x="2008671" y="2859788"/>
            <a:ext cx="4536504" cy="673676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dirty="0" smtClean="0"/>
              <a:t>Юридичні факти</a:t>
            </a:r>
            <a:endParaRPr lang="ru-RU" sz="2800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843878" y="4397560"/>
            <a:ext cx="2232248" cy="504056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dirty="0" smtClean="0"/>
              <a:t>Події</a:t>
            </a:r>
            <a:endParaRPr lang="ru-RU" sz="2000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601602" y="4397560"/>
            <a:ext cx="2232248" cy="504056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Дії </a:t>
            </a:r>
          </a:p>
        </p:txBody>
      </p:sp>
    </p:spTree>
    <p:extLst>
      <p:ext uri="{BB962C8B-B14F-4D97-AF65-F5344CB8AC3E}">
        <p14:creationId xmlns:p14="http://schemas.microsoft.com/office/powerpoint/2010/main" val="1285474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816" y="1148928"/>
            <a:ext cx="2464032" cy="18480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9" name="Заголовок 18"/>
          <p:cNvSpPr>
            <a:spLocks noGrp="1"/>
          </p:cNvSpPr>
          <p:nvPr>
            <p:ph type="title"/>
          </p:nvPr>
        </p:nvSpPr>
        <p:spPr>
          <a:xfrm>
            <a:off x="650139" y="188640"/>
            <a:ext cx="7924800" cy="796950"/>
          </a:xfrm>
        </p:spPr>
        <p:txBody>
          <a:bodyPr/>
          <a:lstStyle/>
          <a:p>
            <a:pPr algn="ctr"/>
            <a:r>
              <a:rPr lang="uk-UA" sz="4000" dirty="0" smtClean="0"/>
              <a:t>Ю р и д и ч н і    П о д і ї </a:t>
            </a:r>
            <a:endParaRPr lang="ru-RU" sz="4000" dirty="0"/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9" y="1196752"/>
            <a:ext cx="1832374" cy="18722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3451630"/>
            <a:ext cx="1863147" cy="18631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231" y="3262568"/>
            <a:ext cx="2691763" cy="20162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3" name="Прямоугольник 22"/>
          <p:cNvSpPr/>
          <p:nvPr/>
        </p:nvSpPr>
        <p:spPr>
          <a:xfrm>
            <a:off x="483232" y="5589240"/>
            <a:ext cx="8193224" cy="830997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uk-UA" sz="2400" b="1" dirty="0"/>
              <a:t>Юридичні події </a:t>
            </a:r>
            <a:r>
              <a:rPr lang="uk-UA" sz="2400" dirty="0"/>
              <a:t>— </a:t>
            </a:r>
            <a:r>
              <a:rPr lang="uk-UA" sz="2400" i="1" dirty="0"/>
              <a:t>це такі обставини, які породжують, змінюють або припиняють правовідносини незалежно від волі людей</a:t>
            </a:r>
            <a:r>
              <a:rPr lang="uk-UA" sz="2400" dirty="0"/>
              <a:t> </a:t>
            </a:r>
            <a:endParaRPr lang="ru-RU" sz="2400" dirty="0"/>
          </a:p>
        </p:txBody>
      </p:sp>
      <p:pic>
        <p:nvPicPr>
          <p:cNvPr id="24" name="Рисунок 2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4423" y="1148928"/>
            <a:ext cx="2902033" cy="1920032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3451632"/>
            <a:ext cx="2462015" cy="1863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737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sz="4800" dirty="0" smtClean="0"/>
              <a:t>Ю р и д и ч н і   Д і ї</a:t>
            </a:r>
            <a:endParaRPr lang="ru-RU" sz="4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3359" y="3544884"/>
            <a:ext cx="1887929" cy="151034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3474774"/>
            <a:ext cx="2290881" cy="153840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1576645"/>
            <a:ext cx="2597866" cy="181850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576645"/>
            <a:ext cx="1790700" cy="131445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8296" y="1362332"/>
            <a:ext cx="2619375" cy="1743075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683568" y="5445224"/>
            <a:ext cx="7998465" cy="1200329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uk-UA" sz="2400" b="1" dirty="0"/>
              <a:t>Юридичні дії —</a:t>
            </a:r>
            <a:r>
              <a:rPr lang="uk-UA" sz="2400" dirty="0"/>
              <a:t> це </a:t>
            </a:r>
            <a:r>
              <a:rPr lang="uk-UA" sz="2400" i="1" dirty="0"/>
              <a:t>факти, які породжують, змінюють або припиняють правовідносини на основі волевиявлення людей</a:t>
            </a:r>
            <a:r>
              <a:rPr lang="uk-UA" sz="2400" dirty="0" smtClean="0"/>
              <a:t>. Поділяються на правомірні та неправомірні. </a:t>
            </a:r>
            <a:endParaRPr lang="ru-RU" sz="2400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3570907"/>
            <a:ext cx="2196349" cy="1442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2864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16632"/>
            <a:ext cx="7924800" cy="652934"/>
          </a:xfrm>
        </p:spPr>
        <p:txBody>
          <a:bodyPr/>
          <a:lstStyle/>
          <a:p>
            <a:pPr algn="ctr"/>
            <a:r>
              <a:rPr lang="uk-UA" dirty="0" smtClean="0"/>
              <a:t>Закріплення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09600" y="692696"/>
            <a:ext cx="7924800" cy="5760640"/>
          </a:xfrm>
        </p:spPr>
        <p:txBody>
          <a:bodyPr>
            <a:normAutofit lnSpcReduction="10000"/>
          </a:bodyPr>
          <a:lstStyle/>
          <a:p>
            <a:pPr algn="just"/>
            <a:r>
              <a:rPr lang="uk-UA" sz="2000" dirty="0" smtClean="0"/>
              <a:t>Проаналізуйте наведені ситуації та визначте, чи виникають у них правові відносини; з'ясуйте склад правовідносин (суб'єкти, об'єкти, зміст правовідносин)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uk-UA" sz="2000" dirty="0" smtClean="0"/>
              <a:t>Хлопець відмовився прибрати у своїй кімнаті, незважаючи на вимоги батьків;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uk-UA" sz="2000" dirty="0" smtClean="0"/>
              <a:t>Студент влаштувався на роботу в приватну фірму;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uk-UA" sz="2000" dirty="0" smtClean="0"/>
              <a:t>Отримавши травму, хлопець звернувся за медичною допомогою до лікарні;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uk-UA" sz="2000" dirty="0" smtClean="0"/>
              <a:t>Учениця надіслала власні вірші до редакції журналу, які були надруковані.</a:t>
            </a:r>
          </a:p>
          <a:p>
            <a:pPr marL="0" indent="0" algn="just">
              <a:buNone/>
            </a:pPr>
            <a:endParaRPr lang="uk-UA" sz="2000" dirty="0"/>
          </a:p>
          <a:p>
            <a:pPr marL="0" indent="0" algn="just">
              <a:buNone/>
            </a:pPr>
            <a:endParaRPr lang="uk-UA" sz="2000" dirty="0" smtClean="0"/>
          </a:p>
          <a:p>
            <a:pPr marL="0" indent="0" algn="just">
              <a:buNone/>
            </a:pPr>
            <a:r>
              <a:rPr lang="uk-UA" sz="2000" b="1" dirty="0" smtClean="0">
                <a:solidFill>
                  <a:srgbClr val="FFFF00"/>
                </a:solidFill>
              </a:rPr>
              <a:t>Домашнє завдання:</a:t>
            </a:r>
            <a:endParaRPr lang="uk-UA" sz="2000" b="1" dirty="0">
              <a:solidFill>
                <a:srgbClr val="FFFF00"/>
              </a:solidFill>
            </a:endParaRPr>
          </a:p>
          <a:p>
            <a:pPr marL="0" indent="0" algn="just">
              <a:buNone/>
            </a:pPr>
            <a:r>
              <a:rPr lang="uk-UA" sz="2000" dirty="0"/>
              <a:t>Читати параграф 7-8 п. </a:t>
            </a:r>
            <a:r>
              <a:rPr lang="uk-UA" sz="2000" dirty="0" smtClean="0"/>
              <a:t>2-3  </a:t>
            </a:r>
            <a:r>
              <a:rPr lang="uk-UA" sz="2000" dirty="0"/>
              <a:t>(підручник О.Д.</a:t>
            </a:r>
            <a:r>
              <a:rPr lang="uk-UA" sz="2000" dirty="0" err="1"/>
              <a:t>Наровлянського</a:t>
            </a:r>
            <a:r>
              <a:rPr lang="uk-UA" sz="2000" dirty="0"/>
              <a:t> «Правознавство. 10 кл»)</a:t>
            </a:r>
            <a:endParaRPr lang="ru-RU" sz="2000" dirty="0"/>
          </a:p>
          <a:p>
            <a:pPr marL="0" indent="0" algn="just">
              <a:buNone/>
            </a:pPr>
            <a:endParaRPr lang="uk-UA" sz="2000" dirty="0" smtClean="0"/>
          </a:p>
        </p:txBody>
      </p:sp>
    </p:spTree>
    <p:extLst>
      <p:ext uri="{BB962C8B-B14F-4D97-AF65-F5344CB8AC3E}">
        <p14:creationId xmlns:p14="http://schemas.microsoft.com/office/powerpoint/2010/main" val="2733916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Горизонт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Горизонт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Горизонт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150</TotalTime>
  <Words>378</Words>
  <Application>Microsoft Office PowerPoint</Application>
  <PresentationFormat>Экран (4:3)</PresentationFormat>
  <Paragraphs>74</Paragraphs>
  <Slides>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Горизонт</vt:lpstr>
      <vt:lpstr>правовідносини</vt:lpstr>
      <vt:lpstr>ПЛАН   УРОКУ</vt:lpstr>
      <vt:lpstr>Презентация PowerPoint</vt:lpstr>
      <vt:lpstr>2. Зміст правовідносин</vt:lpstr>
      <vt:lpstr>3. Юридичні факти</vt:lpstr>
      <vt:lpstr>Ю р и д и ч н і    П о д і ї </vt:lpstr>
      <vt:lpstr>Ю р и д и ч н і   Д і ї</vt:lpstr>
      <vt:lpstr>Закріплення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правовідносини</dc:title>
  <cp:lastModifiedBy>Пользователь</cp:lastModifiedBy>
  <cp:revision>17</cp:revision>
  <dcterms:modified xsi:type="dcterms:W3CDTF">2012-01-03T23:34:28Z</dcterms:modified>
</cp:coreProperties>
</file>