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72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7" r:id="rId13"/>
    <p:sldId id="265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5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604963"/>
            <a:ext cx="2055813" cy="48942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9800" cy="48942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395788"/>
            <a:ext cx="8228013" cy="21034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>
          <a:xfrm>
            <a:off x="0" y="6553200"/>
            <a:ext cx="1903413" cy="304800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>
          <a:xfrm>
            <a:off x="3124200" y="6553200"/>
            <a:ext cx="2894013" cy="3048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>
          <a:xfrm>
            <a:off x="7239000" y="6553200"/>
            <a:ext cx="1903413" cy="30480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0E479E6-4CCC-4014-B063-94481FA821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BC154EA-65E3-4E30-A529-DE4E83C1188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87FEA4A-4361-4BE0-B1F1-4324AFC44D5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47800" y="1066800"/>
            <a:ext cx="3694113" cy="5408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94313" y="1066800"/>
            <a:ext cx="3695700" cy="5408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7A874D9-91CB-4EA2-8886-F85AF9E217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5DAF171-A658-4DCF-AB28-F38F20D31F0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2E0FCFA-0A6A-4669-9C3D-1E85A71EE38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7002740-BE7F-4814-9F87-A259A49921B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D044C7C-6905-4515-B82C-1FC5A017FBF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8565AC5-83F2-405D-B3D7-513CE66BEC8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CC49169-5F13-4DA3-8069-1E72504FD29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-184150"/>
            <a:ext cx="2208213" cy="6659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28600" y="-184150"/>
            <a:ext cx="6477000" cy="66595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E2B554B-63E3-429B-8AC8-04E9AFD7F9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057400"/>
            <a:ext cx="9144000" cy="552450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590800"/>
            <a:ext cx="9144000" cy="381000"/>
          </a:xfrm>
        </p:spPr>
        <p:txBody>
          <a:bodyPr/>
          <a:lstStyle>
            <a:lvl1pPr marL="0" indent="0" algn="ctr">
              <a:defRPr sz="2000"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0" y="6689725"/>
            <a:ext cx="2133600" cy="168275"/>
          </a:xfrm>
        </p:spPr>
        <p:txBody>
          <a:bodyPr/>
          <a:lstStyle>
            <a:lvl1pPr>
              <a:defRPr b="0">
                <a:latin typeface="Arial Black" pitchFamily="34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b="0">
                <a:latin typeface="Arial Black" pitchFamily="34" charset="0"/>
              </a:defRPr>
            </a:lvl1pPr>
          </a:lstStyle>
          <a:p>
            <a:endParaRPr lang="ru-RU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689725"/>
            <a:ext cx="2133600" cy="168275"/>
          </a:xfrm>
        </p:spPr>
        <p:txBody>
          <a:bodyPr/>
          <a:lstStyle>
            <a:lvl1pPr>
              <a:defRPr b="0">
                <a:latin typeface="Arial Black" pitchFamily="34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685800"/>
            <a:ext cx="4191000" cy="5867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685800"/>
            <a:ext cx="4191000" cy="5867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553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553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04800" y="685800"/>
            <a:ext cx="41910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685800"/>
            <a:ext cx="41910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0" y="6661150"/>
            <a:ext cx="2133600" cy="196850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689725"/>
            <a:ext cx="2895600" cy="16827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10400" y="6689725"/>
            <a:ext cx="2133600" cy="136525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395788"/>
            <a:ext cx="8228013" cy="21034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0" y="6553200"/>
            <a:ext cx="190341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553200"/>
            <a:ext cx="289401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7239000" y="6553200"/>
            <a:ext cx="190341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</a:tabLst>
              <a:defRPr sz="14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latin typeface="+mj-lt"/>
          <a:ea typeface="+mj-ea"/>
          <a:cs typeface="+mj-cs"/>
        </a:defRPr>
      </a:lvl1pPr>
      <a:lvl2pPr marL="742950" indent="-28575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latin typeface="Hemi Head 426" charset="0"/>
          <a:ea typeface="DejaVu Sans" charset="0"/>
          <a:cs typeface="DejaVu Sans" charset="0"/>
        </a:defRPr>
      </a:lvl2pPr>
      <a:lvl3pPr marL="1143000" indent="-22860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latin typeface="Hemi Head 426" charset="0"/>
          <a:ea typeface="DejaVu Sans" charset="0"/>
          <a:cs typeface="DejaVu Sans" charset="0"/>
        </a:defRPr>
      </a:lvl3pPr>
      <a:lvl4pPr marL="1600200" indent="-22860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latin typeface="Hemi Head 426" charset="0"/>
          <a:ea typeface="DejaVu Sans" charset="0"/>
          <a:cs typeface="DejaVu Sans" charset="0"/>
        </a:defRPr>
      </a:lvl4pPr>
      <a:lvl5pPr marL="2057400" indent="-22860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latin typeface="Hemi Head 426" charset="0"/>
          <a:ea typeface="DejaVu Sans" charset="0"/>
          <a:cs typeface="DejaVu Sans" charset="0"/>
        </a:defRPr>
      </a:lvl5pPr>
      <a:lvl6pPr marL="2514600" indent="-22860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latin typeface="Hemi Head 426" charset="0"/>
          <a:ea typeface="DejaVu Sans" charset="0"/>
          <a:cs typeface="DejaVu Sans" charset="0"/>
        </a:defRPr>
      </a:lvl6pPr>
      <a:lvl7pPr marL="2971800" indent="-22860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latin typeface="Hemi Head 426" charset="0"/>
          <a:ea typeface="DejaVu Sans" charset="0"/>
          <a:cs typeface="DejaVu Sans" charset="0"/>
        </a:defRPr>
      </a:lvl7pPr>
      <a:lvl8pPr marL="3429000" indent="-22860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latin typeface="Hemi Head 426" charset="0"/>
          <a:ea typeface="DejaVu Sans" charset="0"/>
          <a:cs typeface="DejaVu Sans" charset="0"/>
        </a:defRPr>
      </a:lvl8pPr>
      <a:lvl9pPr marL="3886200" indent="-22860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latin typeface="Hemi Head 426" charset="0"/>
          <a:ea typeface="DejaVu Sans" charset="0"/>
          <a:cs typeface="DejaVu Sans" charset="0"/>
        </a:defRPr>
      </a:lvl9pPr>
    </p:titleStyle>
    <p:bodyStyle>
      <a:lvl1pPr marL="342900" indent="-342900" algn="l" defTabSz="449263" rtl="0" eaLnBrk="1" fontAlgn="base" hangingPunct="1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-184150"/>
            <a:ext cx="8837613" cy="1433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066800"/>
            <a:ext cx="7542213" cy="5408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0" y="6553200"/>
            <a:ext cx="190341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1981200" y="6553200"/>
            <a:ext cx="289401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953000" y="6553200"/>
            <a:ext cx="1903413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6B8C14C8-5A7F-46E3-95E6-54796A52B79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latin typeface="+mj-lt"/>
          <a:ea typeface="+mj-ea"/>
          <a:cs typeface="+mj-cs"/>
        </a:defRPr>
      </a:lvl1pPr>
      <a:lvl2pPr marL="742950" indent="-28575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latin typeface="Hemi Head 426" charset="0"/>
          <a:ea typeface="DejaVu Sans" charset="0"/>
          <a:cs typeface="DejaVu Sans" charset="0"/>
        </a:defRPr>
      </a:lvl2pPr>
      <a:lvl3pPr marL="1143000" indent="-22860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latin typeface="Hemi Head 426" charset="0"/>
          <a:ea typeface="DejaVu Sans" charset="0"/>
          <a:cs typeface="DejaVu Sans" charset="0"/>
        </a:defRPr>
      </a:lvl3pPr>
      <a:lvl4pPr marL="1600200" indent="-22860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latin typeface="Hemi Head 426" charset="0"/>
          <a:ea typeface="DejaVu Sans" charset="0"/>
          <a:cs typeface="DejaVu Sans" charset="0"/>
        </a:defRPr>
      </a:lvl4pPr>
      <a:lvl5pPr marL="2057400" indent="-22860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latin typeface="Hemi Head 426" charset="0"/>
          <a:ea typeface="DejaVu Sans" charset="0"/>
          <a:cs typeface="DejaVu Sans" charset="0"/>
        </a:defRPr>
      </a:lvl5pPr>
      <a:lvl6pPr marL="2514600" indent="-22860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latin typeface="Hemi Head 426" charset="0"/>
          <a:ea typeface="DejaVu Sans" charset="0"/>
          <a:cs typeface="DejaVu Sans" charset="0"/>
        </a:defRPr>
      </a:lvl6pPr>
      <a:lvl7pPr marL="2971800" indent="-22860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latin typeface="Hemi Head 426" charset="0"/>
          <a:ea typeface="DejaVu Sans" charset="0"/>
          <a:cs typeface="DejaVu Sans" charset="0"/>
        </a:defRPr>
      </a:lvl7pPr>
      <a:lvl8pPr marL="3429000" indent="-22860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latin typeface="Hemi Head 426" charset="0"/>
          <a:ea typeface="DejaVu Sans" charset="0"/>
          <a:cs typeface="DejaVu Sans" charset="0"/>
        </a:defRPr>
      </a:lvl8pPr>
      <a:lvl9pPr marL="3886200" indent="-22860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latin typeface="Hemi Head 426" charset="0"/>
          <a:ea typeface="DejaVu Sans" charset="0"/>
          <a:cs typeface="DejaVu Sans" charset="0"/>
        </a:defRPr>
      </a:lvl9pPr>
    </p:titleStyle>
    <p:bodyStyle>
      <a:lvl1pPr marL="342900" indent="-342900" algn="l" defTabSz="449263" rtl="0" eaLnBrk="1" fontAlgn="base" hangingPunct="1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685800"/>
            <a:ext cx="85344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61150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chemeClr val="bg1"/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89725"/>
            <a:ext cx="2895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689725"/>
            <a:ext cx="21336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solidFill>
                  <a:schemeClr val="bg1"/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35" name="Picture 11" descr="galleo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096000" y="3581400"/>
            <a:ext cx="3297238" cy="3429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</p:sldLayoutIdLst>
  <p:transition spd="med">
    <p:fade thruBlk="1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Impact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Impact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Impact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Impact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Impact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Impact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Impact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Impac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200000"/>
        <a:defRPr sz="24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200000"/>
        <a:defRPr sz="2000" b="1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200000"/>
        <a:defRPr b="1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bg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714356"/>
            <a:ext cx="9144000" cy="2071702"/>
          </a:xfrm>
        </p:spPr>
        <p:txBody>
          <a:bodyPr/>
          <a:lstStyle/>
          <a:p>
            <a:r>
              <a:rPr lang="uk-UA" sz="66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Що таке правила</a:t>
            </a:r>
            <a:br>
              <a:rPr lang="uk-UA" sz="66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uk-UA" sz="66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 та як вони виникають?</a:t>
            </a:r>
            <a:endParaRPr lang="ru-RU" sz="6600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026" name="Picture 2" descr="D:\школа\1191269140_c41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996952"/>
            <a:ext cx="2664296" cy="33779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0"/>
            <a:ext cx="8496944" cy="552450"/>
          </a:xfrm>
        </p:spPr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Завдання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620688"/>
            <a:ext cx="8496944" cy="5904656"/>
          </a:xfrm>
        </p:spPr>
        <p:txBody>
          <a:bodyPr/>
          <a:lstStyle/>
          <a:p>
            <a:r>
              <a:rPr lang="uk-UA" dirty="0" smtClean="0">
                <a:solidFill>
                  <a:srgbClr val="FFFF00"/>
                </a:solidFill>
              </a:rPr>
              <a:t>Один іспанський діяч вимагав: </a:t>
            </a:r>
            <a:r>
              <a:rPr lang="uk-UA" dirty="0" err="1" smtClean="0">
                <a:solidFill>
                  <a:srgbClr val="FFFF00"/>
                </a:solidFill>
              </a:rPr>
              <a:t>“Скасуйте</a:t>
            </a:r>
            <a:r>
              <a:rPr lang="uk-UA" dirty="0" smtClean="0">
                <a:solidFill>
                  <a:srgbClr val="FFFF00"/>
                </a:solidFill>
              </a:rPr>
              <a:t> всі правила вуличного руху. Чому я повинен </a:t>
            </a:r>
            <a:r>
              <a:rPr lang="uk-UA" dirty="0" err="1" smtClean="0">
                <a:solidFill>
                  <a:srgbClr val="FFFF00"/>
                </a:solidFill>
              </a:rPr>
              <a:t>повертиати</a:t>
            </a:r>
            <a:r>
              <a:rPr lang="uk-UA" dirty="0" smtClean="0">
                <a:solidFill>
                  <a:srgbClr val="FFFF00"/>
                </a:solidFill>
              </a:rPr>
              <a:t> праворуч,коли мені потрібно ліворуч? Це – проти принципів </a:t>
            </a:r>
            <a:r>
              <a:rPr lang="uk-UA" dirty="0" err="1" smtClean="0">
                <a:solidFill>
                  <a:srgbClr val="FFFF00"/>
                </a:solidFill>
              </a:rPr>
              <a:t>свободи”</a:t>
            </a:r>
            <a:r>
              <a:rPr lang="uk-UA" dirty="0" smtClean="0">
                <a:solidFill>
                  <a:srgbClr val="FFFF00"/>
                </a:solidFill>
              </a:rPr>
              <a:t>.</a:t>
            </a:r>
          </a:p>
          <a:p>
            <a:endParaRPr lang="uk-UA" dirty="0" smtClean="0">
              <a:solidFill>
                <a:schemeClr val="accent1">
                  <a:lumMod val="25000"/>
                </a:schemeClr>
              </a:solidFill>
            </a:endParaRPr>
          </a:p>
          <a:p>
            <a:r>
              <a:rPr lang="uk-UA" dirty="0" smtClean="0">
                <a:solidFill>
                  <a:schemeClr val="accent1">
                    <a:lumMod val="25000"/>
                  </a:schemeClr>
                </a:solidFill>
              </a:rPr>
              <a:t>Відомий італійський історик і поет стверджував: </a:t>
            </a:r>
            <a:r>
              <a:rPr lang="uk-UA" dirty="0" err="1" smtClean="0">
                <a:solidFill>
                  <a:schemeClr val="accent1">
                    <a:lumMod val="25000"/>
                  </a:schemeClr>
                </a:solidFill>
              </a:rPr>
              <a:t>“Суспільна</a:t>
            </a:r>
            <a:r>
              <a:rPr lang="uk-UA" dirty="0" smtClean="0">
                <a:solidFill>
                  <a:schemeClr val="accent1">
                    <a:lumMod val="25000"/>
                  </a:schemeClr>
                </a:solidFill>
              </a:rPr>
              <a:t> свобода є не що інакше,як пунктуальне дотримання суспільних законів,справедливих і рівних для </a:t>
            </a:r>
            <a:r>
              <a:rPr lang="uk-UA" dirty="0" err="1" smtClean="0">
                <a:solidFill>
                  <a:schemeClr val="accent1">
                    <a:lumMod val="25000"/>
                  </a:schemeClr>
                </a:solidFill>
              </a:rPr>
              <a:t>всіх”</a:t>
            </a:r>
            <a:r>
              <a:rPr lang="uk-UA" dirty="0" smtClean="0">
                <a:solidFill>
                  <a:schemeClr val="accent1">
                    <a:lumMod val="25000"/>
                  </a:schemeClr>
                </a:solidFill>
              </a:rPr>
              <a:t>.</a:t>
            </a:r>
          </a:p>
          <a:p>
            <a:endParaRPr lang="uk-UA" dirty="0" smtClean="0">
              <a:solidFill>
                <a:srgbClr val="990099"/>
              </a:solidFill>
            </a:endParaRPr>
          </a:p>
          <a:p>
            <a:r>
              <a:rPr lang="uk-UA" dirty="0" smtClean="0">
                <a:solidFill>
                  <a:srgbClr val="990099"/>
                </a:solidFill>
              </a:rPr>
              <a:t>Порівняйте ці вислови. Який із них видається вам правильним? Чому?</a:t>
            </a:r>
            <a:endParaRPr lang="ru-RU" dirty="0">
              <a:solidFill>
                <a:srgbClr val="990099"/>
              </a:solidFill>
            </a:endParaRPr>
          </a:p>
        </p:txBody>
      </p:sp>
      <p:pic>
        <p:nvPicPr>
          <p:cNvPr id="1026" name="Picture 2" descr="D:\школа\1191269038_c41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077072"/>
            <a:ext cx="2505447" cy="256968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214414" y="142852"/>
            <a:ext cx="5715040" cy="928694"/>
          </a:xfrm>
        </p:spPr>
        <p:txBody>
          <a:bodyPr/>
          <a:lstStyle/>
          <a:p>
            <a:r>
              <a:rPr lang="ru-RU" b="1" i="1" dirty="0" err="1" smtClean="0">
                <a:solidFill>
                  <a:schemeClr val="tx1"/>
                </a:solidFill>
                <a:latin typeface="Monotype Corsiva" pitchFamily="66" charset="0"/>
              </a:rPr>
              <a:t>Перевірте</a:t>
            </a:r>
            <a:r>
              <a:rPr lang="ru-RU" b="1" i="1" dirty="0" smtClean="0">
                <a:solidFill>
                  <a:schemeClr val="tx1"/>
                </a:solidFill>
                <a:latin typeface="Monotype Corsiva" pitchFamily="66" charset="0"/>
              </a:rPr>
              <a:t> себе</a:t>
            </a:r>
            <a:r>
              <a:rPr lang="ru-RU" i="1" dirty="0" smtClean="0">
                <a:solidFill>
                  <a:schemeClr val="tx1"/>
                </a:solidFill>
                <a:latin typeface="Monotype Corsiva" pitchFamily="66" charset="0"/>
              </a:rPr>
              <a:t> </a:t>
            </a:r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28596" y="1000108"/>
            <a:ext cx="8429684" cy="4786346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1. </a:t>
            </a:r>
            <a:r>
              <a:rPr lang="ru-RU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Що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таке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правила?</a:t>
            </a:r>
          </a:p>
          <a:p>
            <a:pPr algn="l">
              <a:lnSpc>
                <a:spcPct val="150000"/>
              </a:lnSpc>
            </a:pP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2. </a:t>
            </a:r>
            <a:r>
              <a:rPr lang="ru-RU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Які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види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правил </a:t>
            </a:r>
            <a:r>
              <a:rPr lang="ru-RU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існують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у </a:t>
            </a:r>
            <a:r>
              <a:rPr lang="ru-RU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суспільстві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?</a:t>
            </a:r>
          </a:p>
          <a:p>
            <a:pPr algn="l">
              <a:lnSpc>
                <a:spcPct val="150000"/>
              </a:lnSpc>
            </a:pP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З. </a:t>
            </a:r>
            <a:r>
              <a:rPr lang="ru-RU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Запропонуйте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правила </a:t>
            </a:r>
            <a:r>
              <a:rPr lang="ru-RU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поведінки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учнів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на </a:t>
            </a:r>
            <a:r>
              <a:rPr lang="ru-RU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уроці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правознавства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ru-RU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які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треба </a:t>
            </a:r>
            <a:r>
              <a:rPr lang="ru-RU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було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б </a:t>
            </a:r>
            <a:r>
              <a:rPr lang="ru-RU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запровадити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algn="l">
              <a:lnSpc>
                <a:spcPct val="150000"/>
              </a:lnSpc>
            </a:pP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4. </a:t>
            </a:r>
            <a:r>
              <a:rPr lang="ru-RU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Наведіть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приклади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з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життя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коли правила </a:t>
            </a:r>
            <a:r>
              <a:rPr lang="ru-RU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допомагають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запобігти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конфлікту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або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ж </a:t>
            </a:r>
            <a:r>
              <a:rPr lang="ru-RU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розв'язати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його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algn="l">
              <a:lnSpc>
                <a:spcPct val="150000"/>
              </a:lnSpc>
            </a:pP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5. </a:t>
            </a:r>
            <a:r>
              <a:rPr lang="ru-RU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Запропонуйте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правила, </a:t>
            </a:r>
            <a:r>
              <a:rPr lang="ru-RU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яких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потрібно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дотримуватися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на уроках. </a:t>
            </a:r>
            <a:r>
              <a:rPr lang="ru-RU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Порівняйте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свій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проект </a:t>
            </a:r>
            <a:r>
              <a:rPr lang="ru-RU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із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правилами для </a:t>
            </a:r>
            <a:r>
              <a:rPr lang="ru-RU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учнів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ru-RU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які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встановлено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офіційно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algn="l">
              <a:lnSpc>
                <a:spcPct val="150000"/>
              </a:lnSpc>
            </a:pP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6.Висловіть думку </a:t>
            </a:r>
            <a:r>
              <a:rPr lang="ru-RU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щодо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наслідків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до </a:t>
            </a:r>
            <a:r>
              <a:rPr lang="ru-RU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яких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може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призвести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порушення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різних</a:t>
            </a: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правил.</a:t>
            </a:r>
          </a:p>
          <a:p>
            <a:pPr algn="l">
              <a:lnSpc>
                <a:spcPct val="150000"/>
              </a:lnSpc>
            </a:pPr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ru-RU" i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l"/>
            <a:endParaRPr lang="ru-RU" dirty="0"/>
          </a:p>
        </p:txBody>
      </p:sp>
    </p:spTree>
  </p:cSld>
  <p:clrMapOvr>
    <a:masterClrMapping/>
  </p:clrMapOvr>
  <p:transition spd="med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71472" y="1428736"/>
            <a:ext cx="4429156" cy="3857652"/>
          </a:xfrm>
        </p:spPr>
        <p:txBody>
          <a:bodyPr/>
          <a:lstStyle/>
          <a:p>
            <a:pPr algn="l">
              <a:lnSpc>
                <a:spcPct val="150000"/>
              </a:lnSpc>
              <a:buFont typeface="Courier New" pitchFamily="49" charset="0"/>
              <a:buChar char="o"/>
              <a:defRPr/>
            </a:pPr>
            <a:r>
              <a:rPr lang="uk-UA" dirty="0">
                <a:solidFill>
                  <a:srgbClr val="002060"/>
                </a:solidFill>
              </a:rPr>
              <a:t>Читати § 2</a:t>
            </a:r>
          </a:p>
          <a:p>
            <a:pPr algn="l">
              <a:lnSpc>
                <a:spcPct val="150000"/>
              </a:lnSpc>
              <a:buFont typeface="Courier New" pitchFamily="49" charset="0"/>
              <a:buChar char="o"/>
              <a:defRPr/>
            </a:pPr>
            <a:r>
              <a:rPr lang="uk-UA" dirty="0">
                <a:solidFill>
                  <a:srgbClr val="002060"/>
                </a:solidFill>
              </a:rPr>
              <a:t>Платон вважав, що лише державний примус, насильство ( чи загроза його застосування) роблять людей законослухняними. Висловіть письмово власну точку зору з цього питання.</a:t>
            </a:r>
            <a:endParaRPr lang="ru-RU" dirty="0">
              <a:solidFill>
                <a:srgbClr val="002060"/>
              </a:solidFill>
            </a:endParaRPr>
          </a:p>
          <a:p>
            <a:pPr algn="l"/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285720" y="714356"/>
            <a:ext cx="8001056" cy="552450"/>
          </a:xfrm>
        </p:spPr>
        <p:txBody>
          <a:bodyPr/>
          <a:lstStyle/>
          <a:p>
            <a:pPr>
              <a:defRPr/>
            </a:pPr>
            <a:r>
              <a:rPr lang="uk-UA" dirty="0" smtClean="0">
                <a:solidFill>
                  <a:schemeClr val="accent4"/>
                </a:solidFill>
              </a:rPr>
              <a:t>Домашнє завдання</a:t>
            </a:r>
            <a:endParaRPr lang="ru-RU" dirty="0">
              <a:solidFill>
                <a:schemeClr val="accent4"/>
              </a:solidFill>
            </a:endParaRPr>
          </a:p>
        </p:txBody>
      </p:sp>
      <p:pic>
        <p:nvPicPr>
          <p:cNvPr id="7" name="Picture 4" descr="MCj043441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3143248"/>
            <a:ext cx="2428892" cy="280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072494" cy="1571636"/>
          </a:xfrm>
        </p:spPr>
        <p:txBody>
          <a:bodyPr/>
          <a:lstStyle/>
          <a:p>
            <a:pPr>
              <a:defRPr/>
            </a:pPr>
            <a:endParaRPr lang="uk-UA" dirty="0" smtClean="0"/>
          </a:p>
          <a:p>
            <a:pPr algn="l">
              <a:lnSpc>
                <a:spcPct val="150000"/>
              </a:lnSpc>
              <a:buFont typeface="Wingdings" pitchFamily="2" charset="2"/>
              <a:buChar char="ü"/>
              <a:defRPr/>
            </a:pPr>
            <a:endParaRPr lang="uk-UA" sz="2400" dirty="0"/>
          </a:p>
          <a:p>
            <a:pPr algn="l">
              <a:lnSpc>
                <a:spcPct val="150000"/>
              </a:lnSpc>
              <a:defRPr/>
            </a:pPr>
            <a:endParaRPr lang="uk-UA" sz="2400" dirty="0" smtClean="0">
              <a:solidFill>
                <a:srgbClr val="7030A0"/>
              </a:solidFill>
            </a:endParaRPr>
          </a:p>
          <a:p>
            <a:pPr algn="l">
              <a:lnSpc>
                <a:spcPct val="150000"/>
              </a:lnSpc>
              <a:buFont typeface="Wingdings" pitchFamily="2" charset="2"/>
              <a:buChar char="ü"/>
              <a:defRPr/>
            </a:pPr>
            <a:endParaRPr lang="uk-UA" sz="2400" dirty="0">
              <a:solidFill>
                <a:srgbClr val="7030A0"/>
              </a:solidFill>
            </a:endParaRPr>
          </a:p>
          <a:p>
            <a:pPr algn="l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uk-UA" sz="2400" dirty="0" smtClean="0">
                <a:solidFill>
                  <a:srgbClr val="7030A0"/>
                </a:solidFill>
              </a:rPr>
              <a:t>Ознайомити </a:t>
            </a:r>
            <a:r>
              <a:rPr lang="uk-UA" sz="2400" dirty="0">
                <a:solidFill>
                  <a:srgbClr val="7030A0"/>
                </a:solidFill>
              </a:rPr>
              <a:t>учнів з видами правил суспільного життя, ознаками правової норми;</a:t>
            </a:r>
          </a:p>
          <a:p>
            <a:pPr algn="l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uk-UA" sz="2400" dirty="0">
                <a:solidFill>
                  <a:srgbClr val="7030A0"/>
                </a:solidFill>
              </a:rPr>
              <a:t>Вчитися виробляти вміння аналізувати правову ситуацію;</a:t>
            </a:r>
          </a:p>
          <a:p>
            <a:pPr algn="l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uk-UA" sz="2400" dirty="0">
                <a:solidFill>
                  <a:srgbClr val="7030A0"/>
                </a:solidFill>
              </a:rPr>
              <a:t>Розуміти необхідність дотримання законів і норм;</a:t>
            </a:r>
          </a:p>
          <a:p>
            <a:pPr algn="l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uk-UA" sz="2400" dirty="0">
                <a:solidFill>
                  <a:srgbClr val="7030A0"/>
                </a:solidFill>
              </a:rPr>
              <a:t>Виробляти активну громадську </a:t>
            </a:r>
            <a:r>
              <a:rPr lang="uk-UA" sz="2400" dirty="0" smtClean="0">
                <a:solidFill>
                  <a:srgbClr val="7030A0"/>
                </a:solidFill>
              </a:rPr>
              <a:t>позицію.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357158" y="857232"/>
            <a:ext cx="79009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ea typeface="+mj-ea"/>
                <a:cs typeface="+mj-cs"/>
              </a:rPr>
              <a:t>Завдання уроку</a:t>
            </a:r>
            <a:endParaRPr kumimoji="0" lang="ru-RU" sz="4000" b="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type="subTitle" idx="1"/>
          </p:nvPr>
        </p:nvSpPr>
        <p:spPr>
          <a:xfrm>
            <a:off x="857224" y="2590800"/>
            <a:ext cx="7215238" cy="2338398"/>
          </a:xfrm>
        </p:spPr>
        <p:txBody>
          <a:bodyPr/>
          <a:lstStyle/>
          <a:p>
            <a:pPr marL="457200" indent="-457200" algn="l">
              <a:lnSpc>
                <a:spcPct val="150000"/>
              </a:lnSpc>
              <a:defRPr/>
            </a:pPr>
            <a:r>
              <a:rPr lang="uk-UA" sz="2400" dirty="0" smtClean="0">
                <a:solidFill>
                  <a:srgbClr val="C00000"/>
                </a:solidFill>
              </a:rPr>
              <a:t>1.Чому і </a:t>
            </a:r>
            <a:r>
              <a:rPr lang="uk-UA" sz="2400" dirty="0">
                <a:solidFill>
                  <a:srgbClr val="C00000"/>
                </a:solidFill>
              </a:rPr>
              <a:t>я</a:t>
            </a:r>
            <a:r>
              <a:rPr lang="uk-UA" sz="2400" dirty="0" smtClean="0">
                <a:solidFill>
                  <a:srgbClr val="C00000"/>
                </a:solidFill>
              </a:rPr>
              <a:t>к виникають правила.</a:t>
            </a:r>
          </a:p>
          <a:p>
            <a:pPr marL="457200" indent="-457200" algn="l">
              <a:lnSpc>
                <a:spcPct val="150000"/>
              </a:lnSpc>
              <a:defRPr/>
            </a:pPr>
            <a:r>
              <a:rPr lang="uk-UA" sz="2400" dirty="0" smtClean="0">
                <a:solidFill>
                  <a:srgbClr val="C00000"/>
                </a:solidFill>
              </a:rPr>
              <a:t>2.Які правила існують в суспільстві.</a:t>
            </a:r>
          </a:p>
          <a:p>
            <a:pPr marL="457200" indent="-457200" algn="l">
              <a:lnSpc>
                <a:spcPct val="150000"/>
              </a:lnSpc>
              <a:defRPr/>
            </a:pPr>
            <a:r>
              <a:rPr lang="uk-UA" sz="2400" dirty="0" smtClean="0">
                <a:solidFill>
                  <a:srgbClr val="C00000"/>
                </a:solidFill>
              </a:rPr>
              <a:t>3.У чому призначення правил.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0" y="714375"/>
            <a:ext cx="9144000" cy="1895475"/>
          </a:xfrm>
        </p:spPr>
        <p:txBody>
          <a:bodyPr/>
          <a:lstStyle/>
          <a:p>
            <a:pPr>
              <a:defRPr/>
            </a:pPr>
            <a:r>
              <a:rPr lang="uk-UA" dirty="0" smtClean="0"/>
              <a:t>План уроку</a:t>
            </a:r>
            <a:endParaRPr 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>
            <a:spLocks noGrp="1" noChangeArrowheads="1"/>
          </p:cNvSpPr>
          <p:nvPr>
            <p:ph type="subTitle" idx="1"/>
          </p:nvPr>
        </p:nvSpPr>
        <p:spPr bwMode="auto">
          <a:xfrm>
            <a:off x="428596" y="1285860"/>
            <a:ext cx="4071966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uk-UA" sz="1600" dirty="0">
                <a:solidFill>
                  <a:srgbClr val="C00000"/>
                </a:solidFill>
              </a:rPr>
              <a:t>Ти ідеш на іменини?</a:t>
            </a:r>
          </a:p>
          <a:p>
            <a:r>
              <a:rPr lang="uk-UA" sz="1600" dirty="0">
                <a:solidFill>
                  <a:srgbClr val="C00000"/>
                </a:solidFill>
              </a:rPr>
              <a:t>Подарунки не бери.</a:t>
            </a:r>
          </a:p>
          <a:p>
            <a:r>
              <a:rPr lang="uk-UA" sz="1600" dirty="0">
                <a:solidFill>
                  <a:srgbClr val="C00000"/>
                </a:solidFill>
              </a:rPr>
              <a:t>Річ красиву і корисну</a:t>
            </a:r>
          </a:p>
          <a:p>
            <a:r>
              <a:rPr lang="uk-UA" sz="1600" dirty="0">
                <a:solidFill>
                  <a:srgbClr val="C00000"/>
                </a:solidFill>
              </a:rPr>
              <a:t>Ти для себе збережи.</a:t>
            </a:r>
          </a:p>
          <a:p>
            <a:r>
              <a:rPr lang="uk-UA" sz="1600" dirty="0">
                <a:solidFill>
                  <a:srgbClr val="C00000"/>
                </a:solidFill>
              </a:rPr>
              <a:t>Підсідай до торта ближче,</a:t>
            </a:r>
          </a:p>
          <a:p>
            <a:r>
              <a:rPr lang="uk-UA" sz="1600" dirty="0">
                <a:solidFill>
                  <a:srgbClr val="C00000"/>
                </a:solidFill>
              </a:rPr>
              <a:t>Теревенів не заводь –</a:t>
            </a:r>
          </a:p>
          <a:p>
            <a:r>
              <a:rPr lang="uk-UA" sz="1600" dirty="0">
                <a:solidFill>
                  <a:srgbClr val="C00000"/>
                </a:solidFill>
              </a:rPr>
              <a:t>За розмовою цукерок</a:t>
            </a:r>
          </a:p>
          <a:p>
            <a:r>
              <a:rPr lang="uk-UA" sz="1600" dirty="0">
                <a:solidFill>
                  <a:srgbClr val="C00000"/>
                </a:solidFill>
              </a:rPr>
              <a:t>Ти багато не </a:t>
            </a:r>
            <a:r>
              <a:rPr lang="uk-UA" sz="1600" dirty="0" smtClean="0">
                <a:solidFill>
                  <a:srgbClr val="C00000"/>
                </a:solidFill>
              </a:rPr>
              <a:t>з</a:t>
            </a:r>
            <a:r>
              <a:rPr lang="en-US" sz="1600" dirty="0" smtClean="0">
                <a:solidFill>
                  <a:srgbClr val="C00000"/>
                </a:solidFill>
              </a:rPr>
              <a:t>’</a:t>
            </a:r>
            <a:r>
              <a:rPr lang="uk-UA" sz="1600" dirty="0" smtClean="0">
                <a:solidFill>
                  <a:srgbClr val="C00000"/>
                </a:solidFill>
              </a:rPr>
              <a:t>їси</a:t>
            </a:r>
            <a:r>
              <a:rPr lang="uk-UA" sz="1600" dirty="0">
                <a:solidFill>
                  <a:srgbClr val="C00000"/>
                </a:solidFill>
              </a:rPr>
              <a:t>.</a:t>
            </a:r>
          </a:p>
          <a:p>
            <a:r>
              <a:rPr lang="uk-UA" sz="1600" dirty="0">
                <a:solidFill>
                  <a:srgbClr val="C00000"/>
                </a:solidFill>
              </a:rPr>
              <a:t>А щоб часом не вдавитись,</a:t>
            </a:r>
          </a:p>
          <a:p>
            <a:r>
              <a:rPr lang="uk-UA" sz="1600" dirty="0">
                <a:solidFill>
                  <a:srgbClr val="C00000"/>
                </a:solidFill>
              </a:rPr>
              <a:t>Вибирай дрібні шматки.</a:t>
            </a:r>
          </a:p>
          <a:p>
            <a:r>
              <a:rPr lang="uk-UA" sz="1600" dirty="0">
                <a:solidFill>
                  <a:srgbClr val="C00000"/>
                </a:solidFill>
              </a:rPr>
              <a:t>Відклади ножа й виделку – </a:t>
            </a:r>
          </a:p>
          <a:p>
            <a:r>
              <a:rPr lang="uk-UA" sz="1600" dirty="0">
                <a:solidFill>
                  <a:srgbClr val="C00000"/>
                </a:solidFill>
              </a:rPr>
              <a:t>В ложку більше набереш. </a:t>
            </a:r>
          </a:p>
          <a:p>
            <a:r>
              <a:rPr lang="uk-UA" sz="1600" dirty="0">
                <a:solidFill>
                  <a:srgbClr val="C00000"/>
                </a:solidFill>
              </a:rPr>
              <a:t>Карамельок і горіхів</a:t>
            </a:r>
          </a:p>
          <a:p>
            <a:r>
              <a:rPr lang="uk-UA" sz="1600" dirty="0">
                <a:solidFill>
                  <a:srgbClr val="C00000"/>
                </a:solidFill>
              </a:rPr>
              <a:t>Повні жмені нагрібай,</a:t>
            </a:r>
          </a:p>
          <a:p>
            <a:r>
              <a:rPr lang="uk-UA" sz="1600" dirty="0">
                <a:solidFill>
                  <a:srgbClr val="C00000"/>
                </a:solidFill>
              </a:rPr>
              <a:t>Можеш все, окрім варення,</a:t>
            </a:r>
          </a:p>
          <a:p>
            <a:r>
              <a:rPr lang="uk-UA" sz="1600" dirty="0">
                <a:solidFill>
                  <a:srgbClr val="C00000"/>
                </a:solidFill>
              </a:rPr>
              <a:t>Накладати до кишень.</a:t>
            </a:r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5" name="TextBox 5"/>
          <p:cNvSpPr txBox="1">
            <a:spLocks noGrp="1" noChangeArrowheads="1"/>
          </p:cNvSpPr>
          <p:nvPr>
            <p:ph type="ctrTitle"/>
          </p:nvPr>
        </p:nvSpPr>
        <p:spPr bwMode="auto">
          <a:xfrm>
            <a:off x="4786313" y="1770400"/>
            <a:ext cx="392906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l">
              <a:buFontTx/>
              <a:buAutoNum type="arabicPeriod"/>
            </a:pPr>
            <a:r>
              <a:rPr lang="uk-UA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Знайдіть у тексті вірша порушення правил поведінки?</a:t>
            </a:r>
          </a:p>
          <a:p>
            <a:pPr marL="342900" indent="-342900" algn="l">
              <a:buFontTx/>
              <a:buAutoNum type="arabicPeriod"/>
            </a:pPr>
            <a:r>
              <a:rPr lang="uk-UA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 ви будете себе почувати поряд з людиною, яка тим чи іншим чином порушує правила етичної поведінки?</a:t>
            </a:r>
          </a:p>
          <a:p>
            <a:pPr marL="342900" indent="-342900" algn="l">
              <a:buFontTx/>
              <a:buAutoNum type="arabicPeriod"/>
            </a:pPr>
            <a:r>
              <a:rPr lang="uk-UA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Навіщо існують правила?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D:\Мои документи\Школа\Історія\Правознавство\Картинки Правознавство\p41_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4000504"/>
            <a:ext cx="1981200" cy="2636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000"/>
                            </p:stCondLst>
                            <p:childTnLst>
                              <p:par>
                                <p:cTn id="44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4000"/>
                            </p:stCondLst>
                            <p:childTnLst>
                              <p:par>
                                <p:cTn id="51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6000"/>
                            </p:stCondLst>
                            <p:childTnLst>
                              <p:par>
                                <p:cTn id="58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000"/>
                            </p:stCondLst>
                            <p:childTnLst>
                              <p:par>
                                <p:cTn id="6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0"/>
                            </p:stCondLst>
                            <p:childTnLst>
                              <p:par>
                                <p:cTn id="7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2000"/>
                            </p:stCondLst>
                            <p:childTnLst>
                              <p:par>
                                <p:cTn id="7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4000"/>
                            </p:stCondLst>
                            <p:childTnLst>
                              <p:par>
                                <p:cTn id="86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6000"/>
                            </p:stCondLst>
                            <p:childTnLst>
                              <p:par>
                                <p:cTn id="93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8000"/>
                            </p:stCondLst>
                            <p:childTnLst>
                              <p:par>
                                <p:cTn id="100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2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30000"/>
                            </p:stCondLst>
                            <p:childTnLst>
                              <p:par>
                                <p:cTn id="107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32000"/>
                            </p:stCondLst>
                            <p:childTnLst>
                              <p:par>
                                <p:cTn id="114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20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0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4000"/>
                            </p:stCondLst>
                            <p:childTnLst>
                              <p:par>
                                <p:cTn id="1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42844" y="714356"/>
            <a:ext cx="8858312" cy="752486"/>
          </a:xfrm>
        </p:spPr>
        <p:txBody>
          <a:bodyPr/>
          <a:lstStyle/>
          <a:p>
            <a:r>
              <a:rPr lang="uk-UA" i="1" dirty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Що об</a:t>
            </a:r>
            <a:r>
              <a:rPr lang="en-US" i="1" dirty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'</a:t>
            </a:r>
            <a:r>
              <a:rPr lang="uk-UA" i="1" dirty="0" err="1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єднує</a:t>
            </a:r>
            <a:r>
              <a:rPr lang="uk-UA" i="1" dirty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ситуації на  фотографіях</a:t>
            </a:r>
            <a:endParaRPr lang="en-US" i="1" dirty="0">
              <a:solidFill>
                <a:schemeClr val="accent5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4071942"/>
            <a:ext cx="2919413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0175" y="1600200"/>
            <a:ext cx="2914650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4071942"/>
            <a:ext cx="3284537" cy="225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00" y="1643050"/>
            <a:ext cx="2928958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124200" y="533400"/>
            <a:ext cx="2895600" cy="762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dirty="0"/>
              <a:t>ПРАВИЛО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62000" y="2057400"/>
            <a:ext cx="3048000" cy="18288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dirty="0"/>
              <a:t>Термін, в якому відображається закономірність явищ </a:t>
            </a:r>
          </a:p>
          <a:p>
            <a:pPr algn="ctr">
              <a:defRPr/>
            </a:pPr>
            <a:r>
              <a:rPr lang="uk-UA" dirty="0"/>
              <a:t>( граматичні правила, </a:t>
            </a:r>
            <a:r>
              <a:rPr lang="uk-UA" dirty="0" err="1"/>
              <a:t>правила</a:t>
            </a:r>
            <a:r>
              <a:rPr lang="uk-UA" dirty="0"/>
              <a:t> арифметики)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00400" y="4419600"/>
            <a:ext cx="3048000" cy="9906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dirty="0"/>
              <a:t>Склад думок, норма поведінки, звичка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410200" y="2057400"/>
            <a:ext cx="3048000" cy="18288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dirty="0"/>
              <a:t>Постанова, припис, наказ, що встановлює певний порядок ( правила внутрішнього розпорядку, правила вуличного руху)</a:t>
            </a:r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3810000" y="1295400"/>
            <a:ext cx="762000" cy="762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572000" y="1295400"/>
            <a:ext cx="838200" cy="762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572000" y="1295400"/>
            <a:ext cx="0" cy="2971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500"/>
                            </p:stCondLst>
                            <p:childTnLst>
                              <p:par>
                                <p:cTn id="3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5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1071538" y="428604"/>
            <a:ext cx="7429552" cy="552450"/>
          </a:xfrm>
        </p:spPr>
        <p:txBody>
          <a:bodyPr/>
          <a:lstStyle/>
          <a:p>
            <a:pPr>
              <a:defRPr/>
            </a:pPr>
            <a:r>
              <a:rPr lang="uk-UA" sz="3600" dirty="0" smtClean="0">
                <a:solidFill>
                  <a:srgbClr val="990099"/>
                </a:solidFill>
              </a:rPr>
              <a:t>Які правила існують в суспільстві.</a:t>
            </a:r>
            <a:endParaRPr lang="ru-RU" sz="3600" dirty="0">
              <a:solidFill>
                <a:srgbClr val="990099"/>
              </a:solidFill>
            </a:endParaRPr>
          </a:p>
        </p:txBody>
      </p:sp>
      <p:sp>
        <p:nvSpPr>
          <p:cNvPr id="7" name="Объект 2"/>
          <p:cNvSpPr>
            <a:spLocks noGrp="1"/>
          </p:cNvSpPr>
          <p:nvPr>
            <p:ph type="subTitle" idx="1"/>
          </p:nvPr>
        </p:nvSpPr>
        <p:spPr>
          <a:xfrm>
            <a:off x="285750" y="1285875"/>
            <a:ext cx="8572500" cy="4929188"/>
          </a:xfrm>
        </p:spPr>
        <p:txBody>
          <a:bodyPr/>
          <a:lstStyle/>
          <a:p>
            <a:pPr>
              <a:defRPr/>
            </a:pPr>
            <a:r>
              <a:rPr lang="uk-UA" dirty="0" smtClean="0">
                <a:solidFill>
                  <a:schemeClr val="accent3"/>
                </a:solidFill>
              </a:rPr>
              <a:t>Загальні правила поведінки, що склалися в суспільстві, називають соціальними нормами.</a:t>
            </a:r>
          </a:p>
          <a:p>
            <a:pPr algn="just">
              <a:lnSpc>
                <a:spcPct val="150000"/>
              </a:lnSpc>
              <a:defRPr/>
            </a:pPr>
            <a:r>
              <a:rPr lang="uk-UA" sz="2800" dirty="0" smtClean="0">
                <a:solidFill>
                  <a:schemeClr val="accent5">
                    <a:lumMod val="10000"/>
                  </a:schemeClr>
                </a:solidFill>
              </a:rPr>
              <a:t>Соціальні норми – це правила поведінки загального характеру, які виникли в процесі історичного розвитку, регулюють різні сфери суспільних відносин та забезпечуються різноманітними засобами соціального впливу.</a:t>
            </a:r>
            <a:endParaRPr lang="ru-RU" sz="2800" dirty="0">
              <a:solidFill>
                <a:schemeClr val="accent5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209800" y="490538"/>
            <a:ext cx="4572000" cy="6096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dirty="0"/>
              <a:t>Види соціальних норм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0" y="2132013"/>
            <a:ext cx="2362200" cy="12192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dirty="0"/>
              <a:t>Норми права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629400" y="2133600"/>
            <a:ext cx="2362200" cy="12192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dirty="0"/>
              <a:t>Релігійні норми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257300" y="4572000"/>
            <a:ext cx="2362200" cy="12192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dirty="0"/>
              <a:t>Корпоративні норми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181600" y="4572000"/>
            <a:ext cx="2362200" cy="12192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dirty="0"/>
              <a:t>Звичаї</a:t>
            </a:r>
            <a:endParaRPr lang="ru-RU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2286000" y="1100138"/>
            <a:ext cx="2209800" cy="10318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3505200" y="1100138"/>
            <a:ext cx="990600" cy="34718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495800" y="1100138"/>
            <a:ext cx="2209800" cy="10334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495800" y="1100138"/>
            <a:ext cx="0" cy="9572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495800" y="1100138"/>
            <a:ext cx="762000" cy="34718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8" name="Скругленный прямоугольник 7"/>
          <p:cNvSpPr/>
          <p:nvPr/>
        </p:nvSpPr>
        <p:spPr>
          <a:xfrm>
            <a:off x="3314700" y="2133600"/>
            <a:ext cx="2362200" cy="12192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uk-UA" dirty="0"/>
              <a:t>Норми моралі</a:t>
            </a:r>
            <a:endParaRPr lang="ru-RU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500"/>
                            </p:stCondLst>
                            <p:childTnLst>
                              <p:par>
                                <p:cTn id="40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0"/>
                            </p:stCondLst>
                            <p:childTnLst>
                              <p:par>
                                <p:cTn id="47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7000"/>
                            </p:stCondLst>
                            <p:childTnLst>
                              <p:par>
                                <p:cTn id="54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1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28596" y="2214554"/>
            <a:ext cx="3571900" cy="3143272"/>
          </a:xfrm>
        </p:spPr>
        <p:txBody>
          <a:bodyPr/>
          <a:lstStyle/>
          <a:p>
            <a:pPr>
              <a:defRPr/>
            </a:pP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Опрацюйте варіанти порад на </a:t>
            </a: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с.12 </a:t>
            </a: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підручника і дайте їм оцінку.</a:t>
            </a:r>
          </a:p>
          <a:p>
            <a:pPr>
              <a:defRPr/>
            </a:pPr>
            <a:r>
              <a:rPr lang="uk-UA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чому призначення правил?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714348" y="785794"/>
            <a:ext cx="7786742" cy="55245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Призначення правил.</a:t>
            </a:r>
            <a:endParaRPr lang="ru-RU" dirty="0"/>
          </a:p>
        </p:txBody>
      </p:sp>
      <p:pic>
        <p:nvPicPr>
          <p:cNvPr id="7" name="Picture 3" descr="D:\Мои документи\Школа\Історія\Правознавство\Картинки Правознавство\235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2401" y="1600200"/>
            <a:ext cx="3268690" cy="440056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</p:bldLst>
  </p:timing>
</p:sld>
</file>

<file path=ppt/theme/theme1.xml><?xml version="1.0" encoding="utf-8"?>
<a:theme xmlns:a="http://schemas.openxmlformats.org/drawingml/2006/main" name="man_kosmos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Hemi Head 426"/>
        <a:ea typeface="DejaVu Sans"/>
        <a:cs typeface="DejaVu Sans"/>
      </a:majorFont>
      <a:minorFont>
        <a:latin typeface="Franklin Gothic Medium Cond"/>
        <a:ea typeface="DejaVu Sans"/>
        <a:cs typeface="DejaVu San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Hemi Head 426"/>
        <a:ea typeface="DejaVu Sans"/>
        <a:cs typeface="DejaVu Sans"/>
      </a:majorFont>
      <a:minorFont>
        <a:latin typeface="Franklin Gothic Medium Cond"/>
        <a:ea typeface="DejaVu Sans"/>
        <a:cs typeface="DejaVu San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silly_mime">
  <a:themeElements>
    <a:clrScheme name="silly_mi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illy_mime">
      <a:majorFont>
        <a:latin typeface="Impact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illy_mi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lly_mi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lly_mi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lly_mi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lly_mi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lly_mi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lly_mi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lly_mi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lly_mi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lly_mi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lly_mi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lly_mi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man_kosmos</Template>
  <TotalTime>65</TotalTime>
  <Words>469</Words>
  <Application>Microsoft Office PowerPoint</Application>
  <PresentationFormat>Экран (4:3)</PresentationFormat>
  <Paragraphs>68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man_kosmos</vt:lpstr>
      <vt:lpstr>Тема Office</vt:lpstr>
      <vt:lpstr>silly_mime</vt:lpstr>
      <vt:lpstr>Що таке правила  та як вони виникають?</vt:lpstr>
      <vt:lpstr>Слайд 2</vt:lpstr>
      <vt:lpstr>План уроку</vt:lpstr>
      <vt:lpstr>Знайдіть у тексті вірша порушення правил поведінки? Як ви будете себе почувати поряд з людиною, яка тим чи іншим чином порушує правила етичної поведінки? Навіщо існують правила?</vt:lpstr>
      <vt:lpstr>Що об'єднує ситуації на  фотографіях</vt:lpstr>
      <vt:lpstr>Слайд 6</vt:lpstr>
      <vt:lpstr>Які правила існують в суспільстві.</vt:lpstr>
      <vt:lpstr>Слайд 8</vt:lpstr>
      <vt:lpstr>Призначення правил.</vt:lpstr>
      <vt:lpstr>Завдання</vt:lpstr>
      <vt:lpstr>Перевірте себе </vt:lpstr>
      <vt:lpstr>Домашнє завдання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Що таке правила  та як вони виникають</dc:title>
  <dc:creator>Usert</dc:creator>
  <cp:lastModifiedBy>Usert</cp:lastModifiedBy>
  <cp:revision>11</cp:revision>
  <dcterms:created xsi:type="dcterms:W3CDTF">2013-03-04T15:57:40Z</dcterms:created>
  <dcterms:modified xsi:type="dcterms:W3CDTF">2013-03-17T13:55:57Z</dcterms:modified>
</cp:coreProperties>
</file>