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57" r:id="rId4"/>
    <p:sldId id="258" r:id="rId5"/>
    <p:sldId id="259" r:id="rId6"/>
    <p:sldId id="260" r:id="rId7"/>
    <p:sldId id="266" r:id="rId8"/>
    <p:sldId id="262" r:id="rId9"/>
    <p:sldId id="263" r:id="rId10"/>
    <p:sldId id="264" r:id="rId11"/>
    <p:sldId id="265" r:id="rId12"/>
    <p:sldId id="269"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3"/>
          <p:cNvSpPr/>
          <p:nvPr/>
        </p:nvSpPr>
        <p:spPr>
          <a:xfrm>
            <a:off x="1500166" y="2143116"/>
            <a:ext cx="6072230" cy="150019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Скругленный прямоугольник 3"/>
          <p:cNvSpPr/>
          <p:nvPr/>
        </p:nvSpPr>
        <p:spPr>
          <a:xfrm rot="5400000">
            <a:off x="4750594" y="2178844"/>
            <a:ext cx="5857875" cy="2071687"/>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Скругленный прямоугольник 3"/>
          <p:cNvSpPr/>
          <p:nvPr/>
        </p:nvSpPr>
        <p:spPr>
          <a:xfrm>
            <a:off x="500034" y="285728"/>
            <a:ext cx="8143932" cy="114300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lvl1pPr>
              <a:buClr>
                <a:srgbClr val="602E04"/>
              </a:buClr>
              <a:buFont typeface="Wingdings" pitchFamily="2" charset="2"/>
              <a:buChar char="§"/>
              <a:defRPr/>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3"/>
          <p:cNvSpPr/>
          <p:nvPr/>
        </p:nvSpPr>
        <p:spPr>
          <a:xfrm>
            <a:off x="714348" y="4357694"/>
            <a:ext cx="7786742" cy="150019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Скругленный прямоугольник 4"/>
          <p:cNvSpPr/>
          <p:nvPr/>
        </p:nvSpPr>
        <p:spPr>
          <a:xfrm>
            <a:off x="500034" y="285728"/>
            <a:ext cx="8143932" cy="114300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4"/>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7" name="Нижний колонтитул 5"/>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Скругленный прямоугольник 2"/>
          <p:cNvSpPr/>
          <p:nvPr/>
        </p:nvSpPr>
        <p:spPr>
          <a:xfrm>
            <a:off x="500034" y="285728"/>
            <a:ext cx="8143932" cy="114300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4" name="Дата 2"/>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5" name="Нижний колонтитул 3"/>
          <p:cNvSpPr>
            <a:spLocks noGrp="1"/>
          </p:cNvSpPr>
          <p:nvPr>
            <p:ph type="ftr" sz="quarter" idx="11"/>
          </p:nvPr>
        </p:nvSpPr>
        <p:spPr/>
        <p:txBody>
          <a:bodyPr/>
          <a:lstStyle>
            <a:lvl1pPr>
              <a:defRPr/>
            </a:lvl1pPr>
          </a:lstStyle>
          <a:p>
            <a:endParaRPr lang="ru-RU"/>
          </a:p>
        </p:txBody>
      </p:sp>
      <p:sp>
        <p:nvSpPr>
          <p:cNvPr id="6" name="Номер слайда 4"/>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357158" y="285728"/>
            <a:ext cx="3143272" cy="114300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Дата 4"/>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7" name="Нижний колонтитул 5"/>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4"/>
          <p:cNvSpPr/>
          <p:nvPr/>
        </p:nvSpPr>
        <p:spPr>
          <a:xfrm>
            <a:off x="1571604" y="4786322"/>
            <a:ext cx="6072230" cy="642942"/>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Дата 4"/>
          <p:cNvSpPr>
            <a:spLocks noGrp="1"/>
          </p:cNvSpPr>
          <p:nvPr>
            <p:ph type="dt" sz="half" idx="10"/>
          </p:nvPr>
        </p:nvSpPr>
        <p:spPr/>
        <p:txBody>
          <a:bodyPr/>
          <a:lstStyle>
            <a:lvl1pPr>
              <a:defRPr/>
            </a:lvl1pPr>
          </a:lstStyle>
          <a:p>
            <a:fld id="{5B106E36-FD25-4E2D-B0AA-010F637433A0}" type="datetimeFigureOut">
              <a:rPr lang="ru-RU" smtClean="0"/>
              <a:pPr/>
              <a:t>12.03.2013</a:t>
            </a:fld>
            <a:endParaRPr lang="ru-RU"/>
          </a:p>
        </p:txBody>
      </p:sp>
      <p:sp>
        <p:nvSpPr>
          <p:cNvPr id="7" name="Нижний колонтитул 5"/>
          <p:cNvSpPr>
            <a:spLocks noGrp="1"/>
          </p:cNvSpPr>
          <p:nvPr>
            <p:ph type="ftr" sz="quarter" idx="11"/>
          </p:nvPr>
        </p:nvSpPr>
        <p:spPr/>
        <p:txBody>
          <a:bodyPr/>
          <a:lstStyle>
            <a:lvl1pPr>
              <a:defRPr/>
            </a:lvl1pPr>
          </a:lstStyle>
          <a:p>
            <a:endParaRPr lang="ru-RU"/>
          </a:p>
        </p:txBody>
      </p:sp>
      <p:sp>
        <p:nvSpPr>
          <p:cNvPr id="8"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0"/>
          </a:stretch>
        </a:blipFill>
        <a:effectLst/>
      </p:bgPr>
    </p:bg>
    <p:spTree>
      <p:nvGrpSpPr>
        <p:cNvPr id="1" name=""/>
        <p:cNvGrpSpPr/>
        <p:nvPr/>
      </p:nvGrpSpPr>
      <p:grpSpPr>
        <a:xfrm>
          <a:off x="0" y="0"/>
          <a:ext cx="0" cy="0"/>
          <a:chOff x="0" y="0"/>
          <a:chExt cx="0" cy="0"/>
        </a:xfrm>
      </p:grpSpPr>
      <p:sp>
        <p:nvSpPr>
          <p:cNvPr id="7" name="Скругленный прямоугольник 6"/>
          <p:cNvSpPr/>
          <p:nvPr/>
        </p:nvSpPr>
        <p:spPr>
          <a:xfrm>
            <a:off x="500034" y="285728"/>
            <a:ext cx="8143932" cy="1143008"/>
          </a:xfrm>
          <a:prstGeom prst="roundRect">
            <a:avLst/>
          </a:prstGeom>
          <a:solidFill>
            <a:srgbClr val="FFCC99">
              <a:alpha val="50000"/>
            </a:srgbClr>
          </a:solidFill>
          <a:ln w="50800" cmpd="dbl">
            <a:solidFill>
              <a:srgbClr val="602E04">
                <a:alpha val="61000"/>
              </a:srgbClr>
            </a:solidFill>
          </a:ln>
          <a:effectLst>
            <a:outerShdw blurRad="50800" dist="38100" dir="10800000" algn="r" rotWithShape="0">
              <a:prstClr val="black">
                <a:alpha val="40000"/>
              </a:prstClr>
            </a:outerShdw>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27"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5B106E36-FD25-4E2D-B0AA-010F637433A0}" type="datetimeFigureOut">
              <a:rPr lang="ru-RU" smtClean="0"/>
              <a:pPr/>
              <a:t>12.03.2013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onstantia" pitchFamily="18" charset="0"/>
        </a:defRPr>
      </a:lvl2pPr>
      <a:lvl3pPr algn="ctr" rtl="0" eaLnBrk="1" fontAlgn="base" hangingPunct="1">
        <a:spcBef>
          <a:spcPct val="0"/>
        </a:spcBef>
        <a:spcAft>
          <a:spcPct val="0"/>
        </a:spcAft>
        <a:defRPr sz="4400">
          <a:solidFill>
            <a:schemeClr val="tx1"/>
          </a:solidFill>
          <a:latin typeface="Constantia" pitchFamily="18" charset="0"/>
        </a:defRPr>
      </a:lvl3pPr>
      <a:lvl4pPr algn="ctr" rtl="0" eaLnBrk="1" fontAlgn="base" hangingPunct="1">
        <a:spcBef>
          <a:spcPct val="0"/>
        </a:spcBef>
        <a:spcAft>
          <a:spcPct val="0"/>
        </a:spcAft>
        <a:defRPr sz="4400">
          <a:solidFill>
            <a:schemeClr val="tx1"/>
          </a:solidFill>
          <a:latin typeface="Constantia" pitchFamily="18" charset="0"/>
        </a:defRPr>
      </a:lvl4pPr>
      <a:lvl5pPr algn="ctr" rtl="0" eaLnBrk="1" fontAlgn="base" hangingPunct="1">
        <a:spcBef>
          <a:spcPct val="0"/>
        </a:spcBef>
        <a:spcAft>
          <a:spcPct val="0"/>
        </a:spcAft>
        <a:defRPr sz="4400">
          <a:solidFill>
            <a:schemeClr val="tx1"/>
          </a:solidFill>
          <a:latin typeface="Constantia" pitchFamily="18" charset="0"/>
        </a:defRPr>
      </a:lvl5pPr>
      <a:lvl6pPr marL="457200" algn="ctr" rtl="0" eaLnBrk="1" fontAlgn="base" hangingPunct="1">
        <a:spcBef>
          <a:spcPct val="0"/>
        </a:spcBef>
        <a:spcAft>
          <a:spcPct val="0"/>
        </a:spcAft>
        <a:defRPr sz="4400">
          <a:solidFill>
            <a:schemeClr val="tx1"/>
          </a:solidFill>
          <a:latin typeface="Constantia" pitchFamily="18" charset="0"/>
        </a:defRPr>
      </a:lvl6pPr>
      <a:lvl7pPr marL="914400" algn="ctr" rtl="0" eaLnBrk="1" fontAlgn="base" hangingPunct="1">
        <a:spcBef>
          <a:spcPct val="0"/>
        </a:spcBef>
        <a:spcAft>
          <a:spcPct val="0"/>
        </a:spcAft>
        <a:defRPr sz="4400">
          <a:solidFill>
            <a:schemeClr val="tx1"/>
          </a:solidFill>
          <a:latin typeface="Constantia" pitchFamily="18" charset="0"/>
        </a:defRPr>
      </a:lvl7pPr>
      <a:lvl8pPr marL="1371600" algn="ctr" rtl="0" eaLnBrk="1" fontAlgn="base" hangingPunct="1">
        <a:spcBef>
          <a:spcPct val="0"/>
        </a:spcBef>
        <a:spcAft>
          <a:spcPct val="0"/>
        </a:spcAft>
        <a:defRPr sz="4400">
          <a:solidFill>
            <a:schemeClr val="tx1"/>
          </a:solidFill>
          <a:latin typeface="Constantia" pitchFamily="18" charset="0"/>
        </a:defRPr>
      </a:lvl8pPr>
      <a:lvl9pPr marL="1828800" algn="ctr" rtl="0" eaLnBrk="1" fontAlgn="base" hangingPunct="1">
        <a:spcBef>
          <a:spcPct val="0"/>
        </a:spcBef>
        <a:spcAft>
          <a:spcPct val="0"/>
        </a:spcAft>
        <a:defRPr sz="4400">
          <a:solidFill>
            <a:schemeClr val="tx1"/>
          </a:solidFill>
          <a:latin typeface="Constantia" pitchFamily="18" charset="0"/>
        </a:defRPr>
      </a:lvl9pPr>
    </p:titleStyle>
    <p:bodyStyle>
      <a:lvl1pPr marL="342900" indent="-342900" algn="l" rtl="0" eaLnBrk="1" fontAlgn="base" hangingPunct="1">
        <a:spcBef>
          <a:spcPct val="20000"/>
        </a:spcBef>
        <a:spcAft>
          <a:spcPct val="0"/>
        </a:spcAft>
        <a:buClr>
          <a:srgbClr val="602E04"/>
        </a:buClr>
        <a:buFont typeface="Wingdings" pitchFamily="2" charset="2"/>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000240"/>
            <a:ext cx="7871065" cy="923330"/>
          </a:xfrm>
          <a:prstGeom prst="rect">
            <a:avLst/>
          </a:prstGeom>
        </p:spPr>
        <p:txBody>
          <a:bodyPr wrap="none">
            <a:spAutoFit/>
          </a:bodyPr>
          <a:lstStyle/>
          <a:p>
            <a:r>
              <a:rPr lang="uk-UA" sz="5400" dirty="0" smtClean="0">
                <a:solidFill>
                  <a:srgbClr val="002060"/>
                </a:solidFill>
                <a:latin typeface="Impact" pitchFamily="34" charset="0"/>
              </a:rPr>
              <a:t>ЩО ТАКЕ ПРАВО ВЛАСНОСТІ</a:t>
            </a:r>
            <a:endParaRPr lang="ru-RU" sz="5400" dirty="0">
              <a:solidFill>
                <a:srgbClr val="002060"/>
              </a:solidFill>
              <a:latin typeface="Impact" pitchFamily="34" charset="0"/>
            </a:endParaRPr>
          </a:p>
        </p:txBody>
      </p:sp>
      <p:pic>
        <p:nvPicPr>
          <p:cNvPr id="1026" name="Picture 2" descr="C:\Users\Usert\Pictures\i.jpg"/>
          <p:cNvPicPr>
            <a:picLocks noChangeAspect="1" noChangeArrowheads="1"/>
          </p:cNvPicPr>
          <p:nvPr/>
        </p:nvPicPr>
        <p:blipFill>
          <a:blip r:embed="rId2" cstate="print"/>
          <a:srcRect/>
          <a:stretch>
            <a:fillRect/>
          </a:stretch>
        </p:blipFill>
        <p:spPr bwMode="auto">
          <a:xfrm>
            <a:off x="4857752" y="4000504"/>
            <a:ext cx="3429024" cy="23574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2000" fill="hold"/>
                                        <p:tgtEl>
                                          <p:spTgt spid="1026"/>
                                        </p:tgtEl>
                                        <p:attrNameLst>
                                          <p:attrName>ppt_h</p:attrName>
                                        </p:attrNameLst>
                                      </p:cBhvr>
                                      <p:tavLst>
                                        <p:tav tm="0">
                                          <p:val>
                                            <p:strVal val="#ppt_h/20"/>
                                          </p:val>
                                        </p:tav>
                                        <p:tav tm="50000">
                                          <p:val>
                                            <p:strVal val="#ppt_h/20"/>
                                          </p:val>
                                        </p:tav>
                                        <p:tav tm="100000">
                                          <p:val>
                                            <p:strVal val="#ppt_h"/>
                                          </p:val>
                                        </p:tav>
                                      </p:tavLst>
                                    </p:anim>
                                    <p:anim calcmode="lin" valueType="num">
                                      <p:cBhvr>
                                        <p:cTn id="16" dur="2000" fill="hold"/>
                                        <p:tgtEl>
                                          <p:spTgt spid="1026"/>
                                        </p:tgtEl>
                                        <p:attrNameLst>
                                          <p:attrName>ppt_w</p:attrName>
                                        </p:attrNameLst>
                                      </p:cBhvr>
                                      <p:tavLst>
                                        <p:tav tm="0">
                                          <p:val>
                                            <p:strVal val="#ppt_w+.3"/>
                                          </p:val>
                                        </p:tav>
                                        <p:tav tm="50000">
                                          <p:val>
                                            <p:strVal val="#ppt_w+.3"/>
                                          </p:val>
                                        </p:tav>
                                        <p:tav tm="100000">
                                          <p:val>
                                            <p:strVal val="#ppt_w"/>
                                          </p:val>
                                        </p:tav>
                                      </p:tavLst>
                                    </p:anim>
                                    <p:anim calcmode="lin" valueType="num">
                                      <p:cBhvr>
                                        <p:cTn id="17" dur="2000" fill="hold"/>
                                        <p:tgtEl>
                                          <p:spTgt spid="1026"/>
                                        </p:tgtEl>
                                        <p:attrNameLst>
                                          <p:attrName>ppt_x</p:attrName>
                                        </p:attrNameLst>
                                      </p:cBhvr>
                                      <p:tavLst>
                                        <p:tav tm="0">
                                          <p:val>
                                            <p:strVal val="#ppt_x-.3"/>
                                          </p:val>
                                        </p:tav>
                                        <p:tav tm="50000">
                                          <p:val>
                                            <p:strVal val="#ppt_x"/>
                                          </p:val>
                                        </p:tav>
                                        <p:tav tm="100000">
                                          <p:val>
                                            <p:strVal val="#ppt_x"/>
                                          </p:val>
                                        </p:tav>
                                      </p:tavLst>
                                    </p:anim>
                                    <p:anim calcmode="lin" valueType="num">
                                      <p:cBhvr>
                                        <p:cTn id="18" dur="2000" fill="hold"/>
                                        <p:tgtEl>
                                          <p:spTgt spid="10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style>
          <a:lnRef idx="1">
            <a:schemeClr val="accent4"/>
          </a:lnRef>
          <a:fillRef idx="3">
            <a:schemeClr val="accent4"/>
          </a:fillRef>
          <a:effectRef idx="2">
            <a:schemeClr val="accent4"/>
          </a:effectRef>
          <a:fontRef idx="minor">
            <a:schemeClr val="lt1"/>
          </a:fontRef>
        </p:style>
        <p:txBody>
          <a:bodyPr/>
          <a:lstStyle/>
          <a:p>
            <a:pPr eaLnBrk="1" hangingPunct="1">
              <a:defRPr/>
            </a:pPr>
            <a:r>
              <a:rPr lang="uk-UA" sz="4000" b="1" dirty="0" smtClean="0">
                <a:effectLst/>
              </a:rPr>
              <a:t>право Інтелектуальної власності становлять:</a:t>
            </a:r>
            <a:r>
              <a:rPr lang="uk-UA" sz="4000" dirty="0" smtClean="0"/>
              <a:t> </a:t>
            </a:r>
          </a:p>
        </p:txBody>
      </p:sp>
      <p:graphicFrame>
        <p:nvGraphicFramePr>
          <p:cNvPr id="16469" name="Group 85"/>
          <p:cNvGraphicFramePr>
            <a:graphicFrameLocks noGrp="1"/>
          </p:cNvGraphicFramePr>
          <p:nvPr>
            <p:ph idx="1"/>
          </p:nvPr>
        </p:nvGraphicFramePr>
        <p:xfrm>
          <a:off x="467544" y="1484784"/>
          <a:ext cx="8229600" cy="4492880"/>
        </p:xfrm>
        <a:graphic>
          <a:graphicData uri="http://schemas.openxmlformats.org/drawingml/2006/table">
            <a:tbl>
              <a:tblPr>
                <a:tableStyleId>{775DCB02-9BB8-47FD-8907-85C794F793BA}</a:tableStyleId>
              </a:tblPr>
              <a:tblGrid>
                <a:gridCol w="4114800"/>
                <a:gridCol w="4114800"/>
              </a:tblGrid>
              <a:tr h="6048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800" u="none" strike="noStrike" cap="none" normalizeH="0" baseline="0" dirty="0" smtClean="0">
                          <a:ln>
                            <a:noFill/>
                          </a:ln>
                          <a:effectLst/>
                        </a:rPr>
                        <a:t>особисті немайнові права інтелектуальної власності</a:t>
                      </a:r>
                      <a:r>
                        <a:rPr kumimoji="0" lang="uk-UA" sz="1600" u="none" strike="noStrike" cap="none" normalizeH="0" baseline="0" dirty="0" smtClean="0">
                          <a:ln>
                            <a:noFill/>
                          </a:ln>
                          <a:effectLst>
                            <a:outerShdw blurRad="38100" dist="38100" dir="2700000" algn="tl">
                              <a:srgbClr val="000000"/>
                            </a:outerShdw>
                          </a:effectLst>
                        </a:rPr>
                        <a:t> </a:t>
                      </a:r>
                      <a:endParaRPr kumimoji="0" lang="uk-UA" sz="16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800" u="none" strike="noStrike" cap="none" normalizeH="0" baseline="0" smtClean="0">
                          <a:ln>
                            <a:noFill/>
                          </a:ln>
                          <a:effectLst/>
                        </a:rPr>
                        <a:t>майнові права інтелектуальної власності</a:t>
                      </a:r>
                      <a:endParaRPr kumimoji="0" lang="uk-UA" sz="1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39687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право на визнання людини творцем (автором, виконавцем, винахідником тощо) об'єкта права інтелектуальної власності</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право на використання об'єкта права інтелектуальної власності</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460375">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право перешкоджати будь — якому посяганню на право інтелектуальної власності, здатному завдати шкоди честі чи репутації творця об'єкта права інтелектуальної власності</a:t>
                      </a:r>
                      <a:endParaRPr kumimoji="0" lang="uk-UA" sz="28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виключне право дозволяти використання об'єкта права інтелектуальної власності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360363">
                <a:tc vMerge="1">
                  <a:txBody>
                    <a:bodyPr/>
                    <a:lstStyle/>
                    <a:p>
                      <a:endParaRPr lang="ru-RU"/>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виключне право перешкоджати неправомірному використанню об'єкта права інтелектуальної власності, в тому числі забороняти таке використання</a:t>
                      </a:r>
                      <a:endParaRPr kumimoji="0" lang="uk-UA" sz="2800" u="none" strike="noStrike" cap="none" normalizeH="0" baseline="0" smtClean="0">
                        <a:ln>
                          <a:noFill/>
                        </a:ln>
                        <a:effectLst>
                          <a:outerShdw blurRad="38100" dist="38100" dir="2700000" algn="tl">
                            <a:srgbClr val="000000"/>
                          </a:outerShdw>
                        </a:effectLst>
                      </a:endParaRP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5794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інші особисті немайнові права інтелектуальної власності, встановлені законом</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інші майнові права інтелектуальної власності, встановлені законом</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5667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є чинними безстроково, якщо інше не встановлено законом</a:t>
                      </a:r>
                      <a:endParaRPr kumimoji="0" lang="uk-UA" sz="2800" b="1" i="1"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є чинними протягом строків, встановлених ЦК  України,  іншим  законом чи договором</a:t>
                      </a:r>
                      <a:r>
                        <a:rPr kumimoji="0" lang="uk-UA" sz="1400" u="none" strike="noStrike" cap="none" normalizeH="0" baseline="0" dirty="0" smtClean="0">
                          <a:ln>
                            <a:noFill/>
                          </a:ln>
                          <a:effectLst>
                            <a:outerShdw blurRad="38100" dist="38100" dir="2700000" algn="tl">
                              <a:srgbClr val="000000"/>
                            </a:outerShdw>
                          </a:effectLst>
                        </a:rPr>
                        <a:t> </a:t>
                      </a:r>
                      <a:endParaRPr kumimoji="0" lang="uk-UA" sz="1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uk-UA" sz="4000" b="1" dirty="0" smtClean="0">
                <a:effectLst/>
              </a:rPr>
              <a:t>право Інтелектуальної власності</a:t>
            </a:r>
          </a:p>
        </p:txBody>
      </p:sp>
      <p:graphicFrame>
        <p:nvGraphicFramePr>
          <p:cNvPr id="18457" name="Group 25"/>
          <p:cNvGraphicFramePr>
            <a:graphicFrameLocks noGrp="1"/>
          </p:cNvGraphicFramePr>
          <p:nvPr>
            <p:ph idx="1"/>
          </p:nvPr>
        </p:nvGraphicFramePr>
        <p:xfrm>
          <a:off x="457200" y="1600200"/>
          <a:ext cx="8229600" cy="4852988"/>
        </p:xfrm>
        <a:graphic>
          <a:graphicData uri="http://schemas.openxmlformats.org/drawingml/2006/table">
            <a:tbl>
              <a:tblPr/>
              <a:tblGrid>
                <a:gridCol w="4114800"/>
                <a:gridCol w="4114800"/>
              </a:tblGrid>
              <a:tr h="6651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800" b="1" i="0" u="none" strike="noStrike" cap="none" normalizeH="0" baseline="0" smtClean="0">
                          <a:ln>
                            <a:noFill/>
                          </a:ln>
                          <a:solidFill>
                            <a:schemeClr val="tx1"/>
                          </a:solidFill>
                          <a:effectLst/>
                          <a:latin typeface="Tahoma" pitchFamily="34" charset="0"/>
                        </a:rPr>
                        <a:t>СУБ'ЄКТИ</a:t>
                      </a:r>
                      <a:r>
                        <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800" b="1" i="0" u="none" strike="noStrike" cap="none" normalizeH="0" baseline="0" smtClean="0">
                          <a:ln>
                            <a:noFill/>
                          </a:ln>
                          <a:solidFill>
                            <a:schemeClr val="tx1"/>
                          </a:solidFill>
                          <a:effectLst/>
                          <a:latin typeface="Tahoma" pitchFamily="34" charset="0"/>
                        </a:rPr>
                        <a:t>ОБ'ЄКТИ</a:t>
                      </a:r>
                      <a:r>
                        <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87825">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000" b="0" i="0" u="none" strike="noStrike" cap="none" normalizeH="0" baseline="0" smtClean="0">
                          <a:ln>
                            <a:noFill/>
                          </a:ln>
                          <a:solidFill>
                            <a:schemeClr val="tx1"/>
                          </a:solidFill>
                          <a:effectLst/>
                          <a:latin typeface="Tahoma" pitchFamily="34" charset="0"/>
                        </a:rPr>
                        <a:t>творець (творці) об'єкта права інтелектуальної власності (автор, виконавець, винахідник тощо) та інші особи, яким належать особисті немайнові та (або) майнові права інтелектуальної власності відповідно до ЦК України, іншого закону чи договору</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b="0" i="0" u="none" strike="noStrike" cap="none" normalizeH="0" baseline="0" smtClean="0">
                          <a:ln>
                            <a:noFill/>
                          </a:ln>
                          <a:solidFill>
                            <a:schemeClr val="tx1"/>
                          </a:solidFill>
                          <a:effectLst/>
                          <a:latin typeface="Tahoma" pitchFamily="34" charset="0"/>
                        </a:rPr>
                        <a:t>1) літературні та художні твори;</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b="0" i="0" u="none" strike="noStrike" cap="none" normalizeH="0" baseline="0" smtClean="0">
                          <a:ln>
                            <a:noFill/>
                          </a:ln>
                          <a:solidFill>
                            <a:schemeClr val="tx1"/>
                          </a:solidFill>
                          <a:effectLst/>
                          <a:latin typeface="Tahoma" pitchFamily="34" charset="0"/>
                        </a:rPr>
                        <a:t>2)  комп'ютерні програми; 3) компіляції даних (бази  даних);   4)   виконання;   5)  фонограми, відеограми,  передачі  (програми)  організацій мовлення;   6) наукові відкриття; 7) винаходи, корисні моделі, промислові зразки;  8) компонування (топографії) інтегральних мікросхем;                  9)  раціоналізаторські   пропозиції;   10)  сорти рослин, породи тварин; 11) комерційні (фірмові) найменування, торговельні марки (знаки для товарів і послуг), географічні зазначення;                12) комерційні таємниці</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linds(horizontal)">
                                      <p:cBhvr>
                                        <p:cTn id="7" dur="20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8457"/>
                                        </p:tgtEl>
                                        <p:attrNameLst>
                                          <p:attrName>style.visibility</p:attrName>
                                        </p:attrNameLst>
                                      </p:cBhvr>
                                      <p:to>
                                        <p:strVal val="visible"/>
                                      </p:to>
                                    </p:set>
                                    <p:animEffect transition="in" filter="box(in)">
                                      <p:cBhvr>
                                        <p:cTn id="12" dur="2000"/>
                                        <p:tgtEl>
                                          <p:spTgt spid="18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67544" y="559713"/>
            <a:ext cx="7848872"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ctr" defTabSz="914400" rtl="0" eaLnBrk="1" fontAlgn="base" latinLnBrk="0" hangingPunct="1">
              <a:lnSpc>
                <a:spcPct val="100000"/>
              </a:lnSpc>
              <a:spcBef>
                <a:spcPct val="0"/>
              </a:spcBef>
              <a:spcAft>
                <a:spcPct val="0"/>
              </a:spcAft>
              <a:buClrTx/>
              <a:buSzTx/>
              <a:tabLst/>
            </a:pPr>
            <a:r>
              <a:rPr kumimoji="0" lang="uk-UA" sz="3600" b="0"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Ситуації</a:t>
            </a:r>
          </a:p>
          <a:p>
            <a:pPr marL="457200" marR="0" lvl="0" indent="-457200" algn="l" defTabSz="914400" rtl="0" eaLnBrk="1" fontAlgn="base" latinLnBrk="0" hangingPunct="1">
              <a:lnSpc>
                <a:spcPct val="100000"/>
              </a:lnSpc>
              <a:spcBef>
                <a:spcPct val="0"/>
              </a:spcBef>
              <a:spcAft>
                <a:spcPct val="0"/>
              </a:spcAft>
              <a:buClrTx/>
              <a:buSzTx/>
              <a:buFontTx/>
              <a:buAutoNum type="arabicPeriod"/>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Неповнолітній Олег успадкував від діда автомобіль і вирішив продати його своєму товаришеві. Чи зможе він здійснити продаж власного авто</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Чому</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457200" marR="0" lvl="0" indent="-457200" algn="l" defTabSz="914400" rtl="0" eaLnBrk="1" fontAlgn="base" latinLnBrk="0" hangingPunct="1">
              <a:lnSpc>
                <a:spcPct val="100000"/>
              </a:lnSpc>
              <a:spcBef>
                <a:spcPct val="0"/>
              </a:spcBef>
              <a:spcAft>
                <a:spcPct val="0"/>
              </a:spcAft>
              <a:buClrTx/>
              <a:buSzTx/>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Які права має Олег щодо власного автомобіля</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Владиславу батьки відкрили банківський рахунок, на який щомісяця вносили 100 гривень. Хлопець вирішив придбати за ці кошти мобільний телефон.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Чи може Владислав самостійно придбати річ за кошти з банківського рахунку</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340768"/>
            <a:ext cx="7776864" cy="2246769"/>
          </a:xfrm>
          <a:prstGeom prst="rect">
            <a:avLst/>
          </a:prstGeom>
        </p:spPr>
        <p:txBody>
          <a:bodyPr wrap="square">
            <a:spAutoFit/>
          </a:bodyPr>
          <a:lstStyle/>
          <a:p>
            <a:pPr marL="342900" indent="-342900">
              <a:buFont typeface="Wingdings" pitchFamily="2" charset="2"/>
              <a:buChar char="v"/>
            </a:pPr>
            <a:r>
              <a:rPr lang="uk-UA" sz="2800" dirty="0" smtClean="0">
                <a:solidFill>
                  <a:schemeClr val="tx2">
                    <a:lumMod val="75000"/>
                  </a:schemeClr>
                </a:solidFill>
              </a:rPr>
              <a:t>Читати § 12</a:t>
            </a:r>
          </a:p>
          <a:p>
            <a:pPr marL="342900" indent="-342900">
              <a:buFont typeface="Wingdings" pitchFamily="2" charset="2"/>
              <a:buChar char="v"/>
            </a:pPr>
            <a:r>
              <a:rPr lang="uk-UA" sz="2800" dirty="0" smtClean="0">
                <a:solidFill>
                  <a:schemeClr val="tx2">
                    <a:lumMod val="75000"/>
                  </a:schemeClr>
                </a:solidFill>
              </a:rPr>
              <a:t>Пригадайте історичні події, у центрі яких стояло питання власності. Підготуйтеся до обговорення в класі ходу цих подій та їхніх наслідків </a:t>
            </a:r>
            <a:endParaRPr lang="ru-RU" sz="2800" dirty="0"/>
          </a:p>
        </p:txBody>
      </p:sp>
      <p:sp>
        <p:nvSpPr>
          <p:cNvPr id="3" name="Заголовок 3"/>
          <p:cNvSpPr txBox="1">
            <a:spLocks/>
          </p:cNvSpPr>
          <p:nvPr/>
        </p:nvSpPr>
        <p:spPr>
          <a:xfrm>
            <a:off x="457200" y="274638"/>
            <a:ext cx="8229600" cy="1143000"/>
          </a:xfrm>
          <a:prstGeom prst="rect">
            <a:avLst/>
          </a:prstGeom>
        </p:spPr>
        <p:txBody>
          <a:bodyPr>
            <a:normAutofit fontScale="900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uk-UA" sz="4400" b="0" i="0" u="none" strike="noStrike" kern="1200" cap="none" spc="0" normalizeH="0" baseline="0" noProof="0" smtClean="0">
                <a:ln>
                  <a:noFill/>
                </a:ln>
                <a:solidFill>
                  <a:schemeClr val="tx1"/>
                </a:solidFill>
                <a:effectLst/>
                <a:uLnTx/>
                <a:uFillTx/>
                <a:latin typeface="+mj-lt"/>
                <a:ea typeface="+mj-ea"/>
                <a:cs typeface="+mj-cs"/>
              </a:rPr>
              <a:t>Домашнє завдання </a:t>
            </a:r>
            <a:br>
              <a:rPr kumimoji="0" lang="uk-UA" sz="4400" b="0" i="0" u="none" strike="noStrike" kern="1200" cap="none" spc="0" normalizeH="0" baseline="0" noProof="0" smtClean="0">
                <a:ln>
                  <a:noFill/>
                </a:ln>
                <a:solidFill>
                  <a:schemeClr val="tx1"/>
                </a:solidFill>
                <a:effectLst/>
                <a:uLnTx/>
                <a:uFillTx/>
                <a:latin typeface="+mj-lt"/>
                <a:ea typeface="+mj-ea"/>
                <a:cs typeface="+mj-cs"/>
              </a:rPr>
            </a:br>
            <a:endParaRPr kumimoji="0" lang="ru-RU"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6" name="Picture 2" descr="D:\школа\2034-35.jpg"/>
          <p:cNvPicPr>
            <a:picLocks noChangeAspect="1" noChangeArrowheads="1"/>
          </p:cNvPicPr>
          <p:nvPr/>
        </p:nvPicPr>
        <p:blipFill>
          <a:blip r:embed="rId2" cstate="print"/>
          <a:srcRect/>
          <a:stretch>
            <a:fillRect/>
          </a:stretch>
        </p:blipFill>
        <p:spPr bwMode="auto">
          <a:xfrm>
            <a:off x="6228184" y="3789040"/>
            <a:ext cx="2592288" cy="295232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683568" y="260648"/>
            <a:ext cx="759633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Для успішного вивчення теми ми маємо виробити певні п</a:t>
            </a:r>
            <a:r>
              <a:rPr kumimoji="0" lang="uk-UA"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равила.</a:t>
            </a:r>
            <a:endParaRPr kumimoji="0" lang="uk-UA" b="1" i="0" u="none" strike="noStrike" cap="none" normalizeH="0" baseline="0" dirty="0" smtClean="0">
              <a:ln>
                <a:noFill/>
              </a:ln>
              <a:solidFill>
                <a:srgbClr val="002060"/>
              </a:solidFill>
              <a:effectLst/>
              <a:latin typeface="Arial" pitchFamily="34" charset="0"/>
              <a:cs typeface="Arial" pitchFamily="34" charset="0"/>
            </a:endParaRPr>
          </a:p>
        </p:txBody>
      </p:sp>
      <p:sp>
        <p:nvSpPr>
          <p:cNvPr id="2049" name="WordArt 1"/>
          <p:cNvSpPr>
            <a:spLocks noChangeArrowheads="1" noChangeShapeType="1" noTextEdit="1"/>
          </p:cNvSpPr>
          <p:nvPr/>
        </p:nvSpPr>
        <p:spPr bwMode="auto">
          <a:xfrm>
            <a:off x="1763688" y="1268760"/>
            <a:ext cx="7056784" cy="4824536"/>
          </a:xfrm>
          <a:prstGeom prst="rect">
            <a:avLst/>
          </a:prstGeom>
        </p:spPr>
        <p:txBody>
          <a:bodyPr wrap="none" fromWordArt="1">
            <a:prstTxWarp prst="textPlain">
              <a:avLst>
                <a:gd name="adj" fmla="val 49042"/>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Правила</a:t>
            </a: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піднятої</a:t>
            </a:r>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руки</a:t>
            </a: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ввічливості</a:t>
            </a:r>
            <a:endPar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позитивності</a:t>
            </a:r>
            <a:endPar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цінування</a:t>
            </a:r>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часу</a:t>
            </a: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толерантності</a:t>
            </a:r>
            <a:endPar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3600" kern="10" spc="0" dirty="0" err="1"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творчості</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857224" y="1571612"/>
            <a:ext cx="6400800" cy="4143404"/>
          </a:xfrm>
          <a:prstGeom prst="rect">
            <a:avLst/>
          </a:prstGeom>
        </p:spPr>
        <p:txBody>
          <a:bodyPr/>
          <a:lstStyle/>
          <a:p>
            <a:pPr marL="609600" marR="0" lvl="0" indent="-609600" algn="l" defTabSz="914400" rtl="0" eaLnBrk="1" fontAlgn="base" latinLnBrk="0" hangingPunct="1">
              <a:lnSpc>
                <a:spcPct val="150000"/>
              </a:lnSpc>
              <a:spcBef>
                <a:spcPct val="20000"/>
              </a:spcBef>
              <a:spcAft>
                <a:spcPct val="0"/>
              </a:spcAft>
              <a:buClr>
                <a:srgbClr val="602E04"/>
              </a:buClr>
              <a:buSzTx/>
              <a:buFontTx/>
              <a:buAutoNum type="arabicPeriod"/>
              <a:tabLst/>
              <a:defRPr/>
            </a:pPr>
            <a:r>
              <a:rPr lang="uk-UA" sz="2800" i="1" dirty="0" smtClean="0">
                <a:solidFill>
                  <a:schemeClr val="bg2">
                    <a:lumMod val="10000"/>
                  </a:schemeClr>
                </a:solidFill>
              </a:rPr>
              <a:t>Що таке право </a:t>
            </a:r>
            <a:r>
              <a:rPr kumimoji="0" lang="uk-UA" sz="2800" b="0" i="1" u="none" strike="noStrike" kern="1200" cap="none" spc="0" normalizeH="0" baseline="0" noProof="0" dirty="0" smtClean="0">
                <a:ln>
                  <a:noFill/>
                </a:ln>
                <a:solidFill>
                  <a:schemeClr val="bg2">
                    <a:lumMod val="10000"/>
                  </a:schemeClr>
                </a:solidFill>
                <a:effectLst/>
                <a:uLnTx/>
                <a:uFillTx/>
                <a:latin typeface="+mn-lt"/>
                <a:ea typeface="+mn-ea"/>
                <a:cs typeface="+mn-cs"/>
              </a:rPr>
              <a:t>власності</a:t>
            </a:r>
          </a:p>
          <a:p>
            <a:pPr marL="609600" marR="0" lvl="0" indent="-609600" algn="l" defTabSz="914400" rtl="0" eaLnBrk="1" fontAlgn="base" latinLnBrk="0" hangingPunct="1">
              <a:lnSpc>
                <a:spcPct val="150000"/>
              </a:lnSpc>
              <a:spcBef>
                <a:spcPct val="20000"/>
              </a:spcBef>
              <a:spcAft>
                <a:spcPct val="0"/>
              </a:spcAft>
              <a:buClr>
                <a:srgbClr val="602E04"/>
              </a:buClr>
              <a:buSzTx/>
              <a:buFontTx/>
              <a:buAutoNum type="arabicPeriod"/>
              <a:tabLst/>
              <a:defRPr/>
            </a:pPr>
            <a:r>
              <a:rPr kumimoji="0" lang="uk-UA" sz="2800" b="0" i="1" u="none" strike="noStrike" kern="1200" cap="none" spc="0" normalizeH="0" baseline="0" noProof="0" dirty="0" smtClean="0">
                <a:ln>
                  <a:noFill/>
                </a:ln>
                <a:solidFill>
                  <a:schemeClr val="bg2">
                    <a:lumMod val="10000"/>
                  </a:schemeClr>
                </a:solidFill>
                <a:effectLst/>
                <a:uLnTx/>
                <a:uFillTx/>
                <a:latin typeface="+mn-lt"/>
                <a:ea typeface="+mn-ea"/>
                <a:cs typeface="+mn-cs"/>
              </a:rPr>
              <a:t>Здійснення права власності</a:t>
            </a:r>
          </a:p>
          <a:p>
            <a:pPr marL="609600" marR="0" lvl="0" indent="-609600" algn="l" defTabSz="914400" rtl="0" eaLnBrk="1" fontAlgn="base" latinLnBrk="0" hangingPunct="1">
              <a:lnSpc>
                <a:spcPct val="150000"/>
              </a:lnSpc>
              <a:spcBef>
                <a:spcPct val="20000"/>
              </a:spcBef>
              <a:spcAft>
                <a:spcPct val="0"/>
              </a:spcAft>
              <a:buClr>
                <a:srgbClr val="602E04"/>
              </a:buClr>
              <a:buSzTx/>
              <a:buFontTx/>
              <a:buAutoNum type="arabicPeriod"/>
              <a:tabLst/>
              <a:defRPr/>
            </a:pPr>
            <a:r>
              <a:rPr kumimoji="0" lang="uk-UA" sz="2800" b="0" i="1" u="none" strike="noStrike" kern="1200" cap="none" spc="0" normalizeH="0" baseline="0" noProof="0" dirty="0" smtClean="0">
                <a:ln>
                  <a:noFill/>
                </a:ln>
                <a:solidFill>
                  <a:schemeClr val="bg2">
                    <a:lumMod val="10000"/>
                  </a:schemeClr>
                </a:solidFill>
                <a:effectLst/>
                <a:uLnTx/>
                <a:uFillTx/>
                <a:latin typeface="+mn-lt"/>
                <a:ea typeface="+mn-ea"/>
                <a:cs typeface="+mn-cs"/>
              </a:rPr>
              <a:t>Хто і як може стати власником</a:t>
            </a:r>
          </a:p>
          <a:p>
            <a:pPr marL="609600" marR="0" lvl="0" indent="-609600" algn="l" defTabSz="914400" rtl="0" eaLnBrk="1" fontAlgn="base" latinLnBrk="0" hangingPunct="1">
              <a:lnSpc>
                <a:spcPct val="150000"/>
              </a:lnSpc>
              <a:spcBef>
                <a:spcPct val="20000"/>
              </a:spcBef>
              <a:spcAft>
                <a:spcPct val="0"/>
              </a:spcAft>
              <a:buClr>
                <a:srgbClr val="602E04"/>
              </a:buClr>
              <a:buSzTx/>
              <a:buFontTx/>
              <a:buAutoNum type="arabicPeriod"/>
              <a:tabLst/>
              <a:defRPr/>
            </a:pPr>
            <a:r>
              <a:rPr kumimoji="0" lang="uk-UA" sz="2800" b="0" i="1" u="none" strike="noStrike" kern="1200" cap="none" spc="0" normalizeH="0" baseline="0" noProof="0" dirty="0" smtClean="0">
                <a:ln>
                  <a:noFill/>
                </a:ln>
                <a:solidFill>
                  <a:schemeClr val="bg2">
                    <a:lumMod val="10000"/>
                  </a:schemeClr>
                </a:solidFill>
                <a:effectLst/>
                <a:uLnTx/>
                <a:uFillTx/>
                <a:latin typeface="+mn-lt"/>
                <a:ea typeface="+mn-ea"/>
                <a:cs typeface="+mn-cs"/>
              </a:rPr>
              <a:t>Право інтелектуальної власності</a:t>
            </a:r>
          </a:p>
        </p:txBody>
      </p:sp>
      <p:sp>
        <p:nvSpPr>
          <p:cNvPr id="3" name="Заголовок 2"/>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uk-UA" dirty="0" smtClean="0"/>
              <a:t>ПЛАН УРОКУ</a:t>
            </a:r>
            <a:endParaRPr lang="ru-RU" dirty="0"/>
          </a:p>
        </p:txBody>
      </p:sp>
      <p:pic>
        <p:nvPicPr>
          <p:cNvPr id="2050" name="Picture 2" descr="C:\Users\Usert\Pictures\i.jpg"/>
          <p:cNvPicPr>
            <a:picLocks noChangeAspect="1" noChangeArrowheads="1"/>
          </p:cNvPicPr>
          <p:nvPr/>
        </p:nvPicPr>
        <p:blipFill>
          <a:blip r:embed="rId2" cstate="print"/>
          <a:srcRect/>
          <a:stretch>
            <a:fillRect/>
          </a:stretch>
        </p:blipFill>
        <p:spPr bwMode="auto">
          <a:xfrm>
            <a:off x="6286512" y="4572008"/>
            <a:ext cx="2071702" cy="2071702"/>
          </a:xfrm>
          <a:prstGeom prst="rect">
            <a:avLst/>
          </a:prstGeom>
          <a:noFill/>
        </p:spPr>
      </p:pic>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7" presetClass="entr" presetSubtype="1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style>
          <a:lnRef idx="1">
            <a:schemeClr val="accent6"/>
          </a:lnRef>
          <a:fillRef idx="3">
            <a:schemeClr val="accent6"/>
          </a:fillRef>
          <a:effectRef idx="2">
            <a:schemeClr val="accent6"/>
          </a:effectRef>
          <a:fontRef idx="minor">
            <a:schemeClr val="lt1"/>
          </a:fontRef>
        </p:style>
        <p:txBody>
          <a:bodyPr/>
          <a:lstStyle/>
          <a:p>
            <a:pPr eaLnBrk="1" hangingPunct="1">
              <a:defRPr/>
            </a:pPr>
            <a:r>
              <a:rPr lang="uk-UA" dirty="0" smtClean="0"/>
              <a:t>Право власності :</a:t>
            </a:r>
          </a:p>
        </p:txBody>
      </p:sp>
      <p:sp>
        <p:nvSpPr>
          <p:cNvPr id="7171" name="Rectangle 3"/>
          <p:cNvSpPr>
            <a:spLocks noGrp="1" noChangeArrowheads="1"/>
          </p:cNvSpPr>
          <p:nvPr>
            <p:ph type="body" idx="1"/>
          </p:nvPr>
        </p:nvSpPr>
        <p:spPr/>
        <p:txBody>
          <a:bodyPr/>
          <a:lstStyle/>
          <a:p>
            <a:pPr eaLnBrk="1" hangingPunct="1">
              <a:defRPr/>
            </a:pPr>
            <a:r>
              <a:rPr lang="uk-UA" dirty="0" smtClean="0"/>
              <a:t>Це сукупність правових норм, які регулюють суспільні відносини з приводу володіння, користування та розпорядження майном;</a:t>
            </a:r>
          </a:p>
          <a:p>
            <a:pPr eaLnBrk="1" hangingPunct="1">
              <a:defRPr/>
            </a:pPr>
            <a:r>
              <a:rPr lang="uk-UA" dirty="0" smtClean="0"/>
              <a:t>Це право особи на річ (майно), яке вона здійснює відповідно до закону за своєю волею, незалежно від волі інших осіб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in)">
                                      <p:cBhvr>
                                        <p:cTn id="7" dur="2000"/>
                                        <p:tgtEl>
                                          <p:spTgt spid="7170"/>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7171">
                                            <p:txEl>
                                              <p:pRg st="0" end="0"/>
                                            </p:txEl>
                                          </p:spTgt>
                                        </p:tgtEl>
                                        <p:attrNameLst>
                                          <p:attrName>style.visibility</p:attrName>
                                        </p:attrNameLst>
                                      </p:cBhvr>
                                      <p:to>
                                        <p:strVal val="visible"/>
                                      </p:to>
                                    </p:set>
                                    <p:anim calcmode="lin" valueType="num">
                                      <p:cBhvr>
                                        <p:cTn id="11" dur="2000" fill="hold"/>
                                        <p:tgtEl>
                                          <p:spTgt spid="717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717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717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000"/>
                            </p:stCondLst>
                            <p:childTnLst>
                              <p:par>
                                <p:cTn id="16" presetID="39" presetClass="entr" presetSubtype="0" accel="100000" fill="hold" grpId="0" nodeType="afterEffect">
                                  <p:stCondLst>
                                    <p:cond delay="0"/>
                                  </p:stCondLst>
                                  <p:childTnLst>
                                    <p:set>
                                      <p:cBhvr>
                                        <p:cTn id="17" dur="1" fill="hold">
                                          <p:stCondLst>
                                            <p:cond delay="0"/>
                                          </p:stCondLst>
                                        </p:cTn>
                                        <p:tgtEl>
                                          <p:spTgt spid="7171">
                                            <p:txEl>
                                              <p:pRg st="1" end="1"/>
                                            </p:txEl>
                                          </p:spTgt>
                                        </p:tgtEl>
                                        <p:attrNameLst>
                                          <p:attrName>style.visibility</p:attrName>
                                        </p:attrNameLst>
                                      </p:cBhvr>
                                      <p:to>
                                        <p:strVal val="visible"/>
                                      </p:to>
                                    </p:set>
                                    <p:anim calcmode="lin" valueType="num">
                                      <p:cBhvr>
                                        <p:cTn id="18" dur="2000" fill="hold"/>
                                        <p:tgtEl>
                                          <p:spTgt spid="717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2000" fill="hold"/>
                                        <p:tgtEl>
                                          <p:spTgt spid="717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2000" fill="hold"/>
                                        <p:tgtEl>
                                          <p:spTgt spid="717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20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467544" y="260648"/>
            <a:ext cx="8229600" cy="1143000"/>
          </a:xfrm>
        </p:spPr>
        <p:style>
          <a:lnRef idx="3">
            <a:schemeClr val="lt1"/>
          </a:lnRef>
          <a:fillRef idx="1">
            <a:schemeClr val="accent3"/>
          </a:fillRef>
          <a:effectRef idx="1">
            <a:schemeClr val="accent3"/>
          </a:effectRef>
          <a:fontRef idx="minor">
            <a:schemeClr val="lt1"/>
          </a:fontRef>
        </p:style>
        <p:txBody>
          <a:bodyPr/>
          <a:lstStyle/>
          <a:p>
            <a:pPr eaLnBrk="1" hangingPunct="1">
              <a:defRPr/>
            </a:pPr>
            <a:r>
              <a:rPr lang="uk-UA" sz="2400" b="1" dirty="0" smtClean="0"/>
              <a:t>Зміст права власності полягає у тому, що власникові належать права володіння, користування та розпорядження своїм майном</a:t>
            </a:r>
            <a:endParaRPr lang="uk-UA" sz="4000" b="1" dirty="0" smtClean="0"/>
          </a:p>
        </p:txBody>
      </p:sp>
      <p:graphicFrame>
        <p:nvGraphicFramePr>
          <p:cNvPr id="8268" name="Group 76"/>
          <p:cNvGraphicFramePr>
            <a:graphicFrameLocks noGrp="1"/>
          </p:cNvGraphicFramePr>
          <p:nvPr>
            <p:ph idx="1"/>
          </p:nvPr>
        </p:nvGraphicFramePr>
        <p:xfrm>
          <a:off x="467544" y="1484784"/>
          <a:ext cx="8351837" cy="5108448"/>
        </p:xfrm>
        <a:graphic>
          <a:graphicData uri="http://schemas.openxmlformats.org/drawingml/2006/table">
            <a:tbl>
              <a:tblPr>
                <a:tableStyleId>{69C7853C-536D-4A76-A0AE-DD22124D55A5}</a:tableStyleId>
              </a:tblPr>
              <a:tblGrid>
                <a:gridCol w="2784475"/>
                <a:gridCol w="2782887"/>
                <a:gridCol w="2784475"/>
              </a:tblGrid>
              <a:tr h="36036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dirty="0" smtClean="0">
                          <a:ln>
                            <a:noFill/>
                          </a:ln>
                          <a:effectLst>
                            <a:outerShdw blurRad="38100" dist="38100" dir="2700000" algn="tl">
                              <a:srgbClr val="000000"/>
                            </a:outerShdw>
                          </a:effectLst>
                        </a:rPr>
                        <a:t>ПРАВО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dirty="0" smtClean="0">
                          <a:ln>
                            <a:noFill/>
                          </a:ln>
                          <a:effectLst>
                            <a:outerShdw blurRad="38100" dist="38100" dir="2700000" algn="tl">
                              <a:srgbClr val="000000"/>
                            </a:outerShdw>
                          </a:effectLst>
                        </a:rPr>
                        <a:t>ВОЛОДІННЯ</a:t>
                      </a:r>
                      <a:endParaRPr kumimoji="0" lang="uk-UA"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smtClean="0">
                          <a:ln>
                            <a:noFill/>
                          </a:ln>
                          <a:effectLst>
                            <a:outerShdw blurRad="38100" dist="38100" dir="2700000" algn="tl">
                              <a:srgbClr val="000000"/>
                            </a:outerShdw>
                          </a:effectLst>
                        </a:rPr>
                        <a:t>ПРАВО </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smtClean="0">
                          <a:ln>
                            <a:noFill/>
                          </a:ln>
                          <a:effectLst>
                            <a:outerShdw blurRad="38100" dist="38100" dir="2700000" algn="tl">
                              <a:srgbClr val="000000"/>
                            </a:outerShdw>
                          </a:effectLst>
                        </a:rPr>
                        <a:t>КОРИСТУВАННЯ</a:t>
                      </a:r>
                      <a:endParaRPr kumimoji="0" lang="uk-UA"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smtClean="0">
                          <a:ln>
                            <a:noFill/>
                          </a:ln>
                          <a:effectLst>
                            <a:outerShdw blurRad="38100" dist="38100" dir="2700000" algn="tl">
                              <a:srgbClr val="000000"/>
                            </a:outerShdw>
                          </a:effectLst>
                        </a:rPr>
                        <a:t>ПРАВО РОЗПОРЯДЖЕННЯ</a:t>
                      </a:r>
                      <a:endParaRPr kumimoji="0" lang="uk-UA"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2889250">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800" u="none" strike="noStrike" cap="none" normalizeH="0" baseline="0" dirty="0" smtClean="0">
                          <a:ln>
                            <a:noFill/>
                          </a:ln>
                          <a:effectLst>
                            <a:outerShdw blurRad="38100" dist="38100" dir="2700000" algn="tl">
                              <a:srgbClr val="000000"/>
                            </a:outerShdw>
                          </a:effectLst>
                        </a:rPr>
                        <a:t>- </a:t>
                      </a:r>
                      <a:r>
                        <a:rPr kumimoji="0" lang="uk-UA" sz="2000" u="none" strike="noStrike" cap="none" normalizeH="0" baseline="0" dirty="0" smtClean="0">
                          <a:ln>
                            <a:noFill/>
                          </a:ln>
                          <a:effectLst>
                            <a:outerShdw blurRad="38100" dist="38100" dir="2700000" algn="tl">
                              <a:srgbClr val="000000"/>
                            </a:outerShdw>
                          </a:effectLst>
                        </a:rPr>
                        <a:t>Це заснована на законі можливість фактичного утримання конкретною особою конкретної речі (майна) у своєму господарстві та здійснення безпосереднього впливу над нею</a:t>
                      </a:r>
                      <a:r>
                        <a:rPr kumimoji="0" lang="uk-UA" sz="2400" u="none" strike="noStrike" cap="none" normalizeH="0" baseline="0" dirty="0" smtClean="0">
                          <a:ln>
                            <a:noFill/>
                          </a:ln>
                          <a:effectLst>
                            <a:outerShdw blurRad="38100" dist="38100" dir="2700000" algn="tl">
                              <a:srgbClr val="000000"/>
                            </a:outerShdw>
                          </a:effectLst>
                        </a:rPr>
                        <a:t> </a:t>
                      </a:r>
                      <a:endParaRPr kumimoji="0" lang="uk-UA" sz="2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800" u="none" strike="noStrike" cap="none" normalizeH="0" baseline="0" dirty="0" smtClean="0">
                          <a:ln>
                            <a:noFill/>
                          </a:ln>
                          <a:effectLst>
                            <a:outerShdw blurRad="38100" dist="38100" dir="2700000" algn="tl">
                              <a:srgbClr val="000000"/>
                            </a:outerShdw>
                          </a:effectLst>
                        </a:rPr>
                        <a:t>- </a:t>
                      </a:r>
                      <a:r>
                        <a:rPr kumimoji="0" lang="uk-UA" sz="2000" u="none" strike="noStrike" cap="none" normalizeH="0" baseline="0" dirty="0" smtClean="0">
                          <a:ln>
                            <a:noFill/>
                          </a:ln>
                          <a:effectLst>
                            <a:outerShdw blurRad="38100" dist="38100" dir="2700000" algn="tl">
                              <a:srgbClr val="000000"/>
                            </a:outerShdw>
                          </a:effectLst>
                        </a:rPr>
                        <a:t>Це заснована на законі можливість володільця використовувати корисні властивості від конкретних речей (майна), які дають можливість задовольнити його відповідні потреби та інтереси</a:t>
                      </a:r>
                      <a:endParaRPr kumimoji="0" lang="uk-UA" sz="20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2800" u="none" strike="noStrike" cap="none" normalizeH="0" baseline="0" dirty="0" smtClean="0">
                          <a:ln>
                            <a:noFill/>
                          </a:ln>
                          <a:effectLst>
                            <a:outerShdw blurRad="38100" dist="38100" dir="2700000" algn="tl">
                              <a:srgbClr val="000000"/>
                            </a:outerShdw>
                          </a:effectLst>
                        </a:rPr>
                        <a:t>- </a:t>
                      </a:r>
                      <a:r>
                        <a:rPr kumimoji="0" lang="uk-UA" sz="2000" u="none" strike="noStrike" cap="none" normalizeH="0" baseline="0" dirty="0" smtClean="0">
                          <a:ln>
                            <a:noFill/>
                          </a:ln>
                          <a:effectLst>
                            <a:outerShdw blurRad="38100" dist="38100" dir="2700000" algn="tl">
                              <a:srgbClr val="000000"/>
                            </a:outerShdw>
                          </a:effectLst>
                        </a:rPr>
                        <a:t>Це заснована на законі можливість визначати фактичну або юридичну долю речі (майна) шляхом її безпосередньої реалізації (споживання), відчуження (продажу, дарування, міни тощо) або здійснення інших правочинів чи договорів з приводу речей (майна)</a:t>
                      </a:r>
                      <a:endParaRPr kumimoji="0" lang="uk-UA" sz="20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2000" fill="hold"/>
                                        <p:tgtEl>
                                          <p:spTgt spid="8196"/>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8196"/>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8196"/>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8196"/>
                                        </p:tgtEl>
                                        <p:attrNameLst>
                                          <p:attrName>ppt_y</p:attrName>
                                        </p:attrNameLst>
                                      </p:cBhvr>
                                      <p:tavLst>
                                        <p:tav tm="0">
                                          <p:val>
                                            <p:strVal val="#ppt_y"/>
                                          </p:val>
                                        </p:tav>
                                        <p:tav tm="100000">
                                          <p:val>
                                            <p:strVal val="#ppt_y"/>
                                          </p:val>
                                        </p:tav>
                                      </p:tavLst>
                                    </p:anim>
                                  </p:childTnLst>
                                </p:cTn>
                              </p:par>
                            </p:childTnLst>
                          </p:cTn>
                        </p:par>
                        <p:par>
                          <p:cTn id="11" fill="hold">
                            <p:stCondLst>
                              <p:cond delay="2000"/>
                            </p:stCondLst>
                            <p:childTnLst>
                              <p:par>
                                <p:cTn id="12" presetID="8" presetClass="entr" presetSubtype="16" fill="hold" nodeType="afterEffect">
                                  <p:stCondLst>
                                    <p:cond delay="0"/>
                                  </p:stCondLst>
                                  <p:childTnLst>
                                    <p:set>
                                      <p:cBhvr>
                                        <p:cTn id="13" dur="1" fill="hold">
                                          <p:stCondLst>
                                            <p:cond delay="0"/>
                                          </p:stCondLst>
                                        </p:cTn>
                                        <p:tgtEl>
                                          <p:spTgt spid="8268"/>
                                        </p:tgtEl>
                                        <p:attrNameLst>
                                          <p:attrName>style.visibility</p:attrName>
                                        </p:attrNameLst>
                                      </p:cBhvr>
                                      <p:to>
                                        <p:strVal val="visible"/>
                                      </p:to>
                                    </p:set>
                                    <p:animEffect transition="in" filter="diamond(in)">
                                      <p:cBhvr>
                                        <p:cTn id="14" dur="2000"/>
                                        <p:tgtEl>
                                          <p:spTgt spid="8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uk-UA" sz="4000" b="1" u="sng" dirty="0" smtClean="0">
                <a:effectLst/>
              </a:rPr>
              <a:t>здійснення права власності означає, що:</a:t>
            </a:r>
            <a:r>
              <a:rPr lang="uk-UA" sz="4000" dirty="0" smtClean="0"/>
              <a:t> </a:t>
            </a:r>
          </a:p>
        </p:txBody>
      </p:sp>
      <p:sp>
        <p:nvSpPr>
          <p:cNvPr id="10243" name="Rectangle 3"/>
          <p:cNvSpPr>
            <a:spLocks noGrp="1" noChangeArrowheads="1"/>
          </p:cNvSpPr>
          <p:nvPr>
            <p:ph type="body" idx="1"/>
          </p:nvPr>
        </p:nvSpPr>
        <p:spPr>
          <a:xfrm>
            <a:off x="457200" y="1600200"/>
            <a:ext cx="8435975" cy="5068888"/>
          </a:xfrm>
        </p:spPr>
        <p:txBody>
          <a:bodyPr/>
          <a:lstStyle/>
          <a:p>
            <a:pPr eaLnBrk="1" hangingPunct="1">
              <a:lnSpc>
                <a:spcPct val="80000"/>
              </a:lnSpc>
              <a:defRPr/>
            </a:pPr>
            <a:r>
              <a:rPr lang="uk-UA" sz="2400" dirty="0" smtClean="0">
                <a:effectLst/>
              </a:rPr>
              <a:t>власник володіє, користується, розпоряджається своїм майном на власний розсуд</a:t>
            </a:r>
            <a:r>
              <a:rPr lang="uk-UA" sz="2400" dirty="0" smtClean="0"/>
              <a:t> </a:t>
            </a:r>
          </a:p>
          <a:p>
            <a:pPr eaLnBrk="1" hangingPunct="1">
              <a:lnSpc>
                <a:spcPct val="80000"/>
              </a:lnSpc>
              <a:defRPr/>
            </a:pPr>
            <a:r>
              <a:rPr lang="uk-UA" sz="2400" dirty="0" smtClean="0">
                <a:effectLst/>
              </a:rPr>
              <a:t>власник має право вчиняти щодо свого майна будь-які дії, які не суперечать закону</a:t>
            </a:r>
            <a:r>
              <a:rPr lang="uk-UA" sz="2400" dirty="0" smtClean="0"/>
              <a:t> </a:t>
            </a:r>
          </a:p>
          <a:p>
            <a:pPr eaLnBrk="1" hangingPunct="1">
              <a:lnSpc>
                <a:spcPct val="80000"/>
              </a:lnSpc>
              <a:defRPr/>
            </a:pPr>
            <a:r>
              <a:rPr lang="uk-UA" sz="2400" dirty="0" smtClean="0">
                <a:effectLst/>
              </a:rPr>
              <a:t>власник зобов'язаний при здійсненні своїх прав та виконанні обов'язків додержуватися моральних засад суспільства</a:t>
            </a:r>
            <a:r>
              <a:rPr lang="uk-UA" sz="2400" dirty="0" smtClean="0"/>
              <a:t> </a:t>
            </a:r>
          </a:p>
          <a:p>
            <a:pPr eaLnBrk="1" hangingPunct="1">
              <a:lnSpc>
                <a:spcPct val="80000"/>
              </a:lnSpc>
              <a:defRPr/>
            </a:pPr>
            <a:r>
              <a:rPr lang="uk-UA" sz="2400" dirty="0" smtClean="0">
                <a:effectLst/>
              </a:rPr>
              <a:t>усім  власникам забезпечуються рівні умови здійснення своїх  прав;  власність зобов'язує</a:t>
            </a:r>
            <a:r>
              <a:rPr lang="uk-UA" sz="2400" dirty="0" smtClean="0"/>
              <a:t> </a:t>
            </a:r>
          </a:p>
          <a:p>
            <a:pPr eaLnBrk="1" hangingPunct="1">
              <a:lnSpc>
                <a:spcPct val="80000"/>
              </a:lnSpc>
              <a:defRPr/>
            </a:pPr>
            <a:r>
              <a:rPr lang="uk-UA" sz="2400" dirty="0" smtClean="0">
                <a:effectLst/>
              </a:rPr>
              <a:t>власник не може використовувати право власності на шкоду правам, свободам та гідності громадян, інтересам суспільства, погіршувати екологічну ситуацію та природні якості землі</a:t>
            </a:r>
          </a:p>
          <a:p>
            <a:pPr eaLnBrk="1" hangingPunct="1">
              <a:lnSpc>
                <a:spcPct val="80000"/>
              </a:lnSpc>
              <a:defRPr/>
            </a:pPr>
            <a:r>
              <a:rPr lang="uk-UA" sz="2400" dirty="0" smtClean="0">
                <a:effectLst/>
              </a:rPr>
              <a:t>держава не втручається у здійснення власником права власності</a:t>
            </a:r>
            <a:r>
              <a:rPr lang="uk-UA" sz="2400" dirty="0" smtClean="0"/>
              <a:t> </a:t>
            </a: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2000" fill="hold"/>
                                        <p:tgtEl>
                                          <p:spTgt spid="10242"/>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10242"/>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10242"/>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10242"/>
                                        </p:tgtEl>
                                        <p:attrNameLst>
                                          <p:attrName>ppt_y</p:attrName>
                                        </p:attrNameLst>
                                      </p:cBhvr>
                                      <p:tavLst>
                                        <p:tav tm="0">
                                          <p:val>
                                            <p:strVal val="#ppt_y"/>
                                          </p:val>
                                        </p:tav>
                                        <p:tav tm="100000">
                                          <p:val>
                                            <p:strVal val="#ppt_y"/>
                                          </p:val>
                                        </p:tav>
                                      </p:tavLst>
                                    </p:anim>
                                  </p:childTnLst>
                                </p:cTn>
                              </p:par>
                            </p:childTnLst>
                          </p:cTn>
                        </p:par>
                        <p:par>
                          <p:cTn id="11" fill="hold">
                            <p:stCondLst>
                              <p:cond delay="2000"/>
                            </p:stCondLst>
                            <p:childTnLst>
                              <p:par>
                                <p:cTn id="12" presetID="17" presetClass="entr" presetSubtype="10" fill="hold" grpId="0" nodeType="afterEffect">
                                  <p:stCondLst>
                                    <p:cond delay="0"/>
                                  </p:stCondLst>
                                  <p:childTnLst>
                                    <p:set>
                                      <p:cBhvr>
                                        <p:cTn id="13" dur="1" fill="hold">
                                          <p:stCondLst>
                                            <p:cond delay="0"/>
                                          </p:stCondLst>
                                        </p:cTn>
                                        <p:tgtEl>
                                          <p:spTgt spid="10243">
                                            <p:txEl>
                                              <p:pRg st="0" end="0"/>
                                            </p:txEl>
                                          </p:spTgt>
                                        </p:tgtEl>
                                        <p:attrNameLst>
                                          <p:attrName>style.visibility</p:attrName>
                                        </p:attrNameLst>
                                      </p:cBhvr>
                                      <p:to>
                                        <p:strVal val="visible"/>
                                      </p:to>
                                    </p:set>
                                    <p:anim calcmode="lin" valueType="num">
                                      <p:cBhvr>
                                        <p:cTn id="14" dur="2000" fill="hold"/>
                                        <p:tgtEl>
                                          <p:spTgt spid="10243">
                                            <p:txEl>
                                              <p:pRg st="0" end="0"/>
                                            </p:txEl>
                                          </p:spTgt>
                                        </p:tgtEl>
                                        <p:attrNameLst>
                                          <p:attrName>ppt_w</p:attrName>
                                        </p:attrNameLst>
                                      </p:cBhvr>
                                      <p:tavLst>
                                        <p:tav tm="0">
                                          <p:val>
                                            <p:fltVal val="0"/>
                                          </p:val>
                                        </p:tav>
                                        <p:tav tm="100000">
                                          <p:val>
                                            <p:strVal val="#ppt_w"/>
                                          </p:val>
                                        </p:tav>
                                      </p:tavLst>
                                    </p:anim>
                                    <p:anim calcmode="lin" valueType="num">
                                      <p:cBhvr>
                                        <p:cTn id="15" dur="2000" fill="hold"/>
                                        <p:tgtEl>
                                          <p:spTgt spid="10243">
                                            <p:txEl>
                                              <p:pRg st="0" end="0"/>
                                            </p:txEl>
                                          </p:spTgt>
                                        </p:tgtEl>
                                        <p:attrNameLst>
                                          <p:attrName>ppt_h</p:attrName>
                                        </p:attrNameLst>
                                      </p:cBhvr>
                                      <p:tavLst>
                                        <p:tav tm="0">
                                          <p:val>
                                            <p:strVal val="#ppt_h"/>
                                          </p:val>
                                        </p:tav>
                                        <p:tav tm="100000">
                                          <p:val>
                                            <p:strVal val="#ppt_h"/>
                                          </p:val>
                                        </p:tav>
                                      </p:tavLst>
                                    </p:anim>
                                  </p:childTnLst>
                                </p:cTn>
                              </p:par>
                            </p:childTnLst>
                          </p:cTn>
                        </p:par>
                        <p:par>
                          <p:cTn id="16" fill="hold">
                            <p:stCondLst>
                              <p:cond delay="4000"/>
                            </p:stCondLst>
                            <p:childTnLst>
                              <p:par>
                                <p:cTn id="17" presetID="17" presetClass="entr" presetSubtype="10" fill="hold" grpId="0" nodeType="afterEffect">
                                  <p:stCondLst>
                                    <p:cond delay="0"/>
                                  </p:stCondLst>
                                  <p:childTnLst>
                                    <p:set>
                                      <p:cBhvr>
                                        <p:cTn id="18" dur="1" fill="hold">
                                          <p:stCondLst>
                                            <p:cond delay="0"/>
                                          </p:stCondLst>
                                        </p:cTn>
                                        <p:tgtEl>
                                          <p:spTgt spid="10243">
                                            <p:txEl>
                                              <p:pRg st="1" end="1"/>
                                            </p:txEl>
                                          </p:spTgt>
                                        </p:tgtEl>
                                        <p:attrNameLst>
                                          <p:attrName>style.visibility</p:attrName>
                                        </p:attrNameLst>
                                      </p:cBhvr>
                                      <p:to>
                                        <p:strVal val="visible"/>
                                      </p:to>
                                    </p:set>
                                    <p:anim calcmode="lin" valueType="num">
                                      <p:cBhvr>
                                        <p:cTn id="19" dur="2000" fill="hold"/>
                                        <p:tgtEl>
                                          <p:spTgt spid="10243">
                                            <p:txEl>
                                              <p:pRg st="1" end="1"/>
                                            </p:txEl>
                                          </p:spTgt>
                                        </p:tgtEl>
                                        <p:attrNameLst>
                                          <p:attrName>ppt_w</p:attrName>
                                        </p:attrNameLst>
                                      </p:cBhvr>
                                      <p:tavLst>
                                        <p:tav tm="0">
                                          <p:val>
                                            <p:fltVal val="0"/>
                                          </p:val>
                                        </p:tav>
                                        <p:tav tm="100000">
                                          <p:val>
                                            <p:strVal val="#ppt_w"/>
                                          </p:val>
                                        </p:tav>
                                      </p:tavLst>
                                    </p:anim>
                                    <p:anim calcmode="lin" valueType="num">
                                      <p:cBhvr>
                                        <p:cTn id="20" dur="2000" fill="hold"/>
                                        <p:tgtEl>
                                          <p:spTgt spid="10243">
                                            <p:txEl>
                                              <p:pRg st="1" end="1"/>
                                            </p:txEl>
                                          </p:spTgt>
                                        </p:tgtEl>
                                        <p:attrNameLst>
                                          <p:attrName>ppt_h</p:attrName>
                                        </p:attrNameLst>
                                      </p:cBhvr>
                                      <p:tavLst>
                                        <p:tav tm="0">
                                          <p:val>
                                            <p:strVal val="#ppt_h"/>
                                          </p:val>
                                        </p:tav>
                                        <p:tav tm="100000">
                                          <p:val>
                                            <p:strVal val="#ppt_h"/>
                                          </p:val>
                                        </p:tav>
                                      </p:tavLst>
                                    </p:anim>
                                  </p:childTnLst>
                                </p:cTn>
                              </p:par>
                            </p:childTnLst>
                          </p:cTn>
                        </p:par>
                        <p:par>
                          <p:cTn id="21" fill="hold">
                            <p:stCondLst>
                              <p:cond delay="6000"/>
                            </p:stCondLst>
                            <p:childTnLst>
                              <p:par>
                                <p:cTn id="22" presetID="17" presetClass="entr" presetSubtype="10" fill="hold" grpId="0" nodeType="afterEffect">
                                  <p:stCondLst>
                                    <p:cond delay="0"/>
                                  </p:stCondLst>
                                  <p:childTnLst>
                                    <p:set>
                                      <p:cBhvr>
                                        <p:cTn id="23" dur="1" fill="hold">
                                          <p:stCondLst>
                                            <p:cond delay="0"/>
                                          </p:stCondLst>
                                        </p:cTn>
                                        <p:tgtEl>
                                          <p:spTgt spid="10243">
                                            <p:txEl>
                                              <p:pRg st="2" end="2"/>
                                            </p:txEl>
                                          </p:spTgt>
                                        </p:tgtEl>
                                        <p:attrNameLst>
                                          <p:attrName>style.visibility</p:attrName>
                                        </p:attrNameLst>
                                      </p:cBhvr>
                                      <p:to>
                                        <p:strVal val="visible"/>
                                      </p:to>
                                    </p:set>
                                    <p:anim calcmode="lin" valueType="num">
                                      <p:cBhvr>
                                        <p:cTn id="24" dur="2000" fill="hold"/>
                                        <p:tgtEl>
                                          <p:spTgt spid="10243">
                                            <p:txEl>
                                              <p:pRg st="2" end="2"/>
                                            </p:txEl>
                                          </p:spTgt>
                                        </p:tgtEl>
                                        <p:attrNameLst>
                                          <p:attrName>ppt_w</p:attrName>
                                        </p:attrNameLst>
                                      </p:cBhvr>
                                      <p:tavLst>
                                        <p:tav tm="0">
                                          <p:val>
                                            <p:fltVal val="0"/>
                                          </p:val>
                                        </p:tav>
                                        <p:tav tm="100000">
                                          <p:val>
                                            <p:strVal val="#ppt_w"/>
                                          </p:val>
                                        </p:tav>
                                      </p:tavLst>
                                    </p:anim>
                                    <p:anim calcmode="lin" valueType="num">
                                      <p:cBhvr>
                                        <p:cTn id="25" dur="2000" fill="hold"/>
                                        <p:tgtEl>
                                          <p:spTgt spid="10243">
                                            <p:txEl>
                                              <p:pRg st="2" end="2"/>
                                            </p:txEl>
                                          </p:spTgt>
                                        </p:tgtEl>
                                        <p:attrNameLst>
                                          <p:attrName>ppt_h</p:attrName>
                                        </p:attrNameLst>
                                      </p:cBhvr>
                                      <p:tavLst>
                                        <p:tav tm="0">
                                          <p:val>
                                            <p:strVal val="#ppt_h"/>
                                          </p:val>
                                        </p:tav>
                                        <p:tav tm="100000">
                                          <p:val>
                                            <p:strVal val="#ppt_h"/>
                                          </p:val>
                                        </p:tav>
                                      </p:tavLst>
                                    </p:anim>
                                  </p:childTnLst>
                                </p:cTn>
                              </p:par>
                            </p:childTnLst>
                          </p:cTn>
                        </p:par>
                        <p:par>
                          <p:cTn id="26" fill="hold">
                            <p:stCondLst>
                              <p:cond delay="8000"/>
                            </p:stCondLst>
                            <p:childTnLst>
                              <p:par>
                                <p:cTn id="27" presetID="17" presetClass="entr" presetSubtype="10" fill="hold" grpId="0" nodeType="afterEffect">
                                  <p:stCondLst>
                                    <p:cond delay="0"/>
                                  </p:stCondLst>
                                  <p:childTnLst>
                                    <p:set>
                                      <p:cBhvr>
                                        <p:cTn id="28" dur="1" fill="hold">
                                          <p:stCondLst>
                                            <p:cond delay="0"/>
                                          </p:stCondLst>
                                        </p:cTn>
                                        <p:tgtEl>
                                          <p:spTgt spid="10243">
                                            <p:txEl>
                                              <p:pRg st="3" end="3"/>
                                            </p:txEl>
                                          </p:spTgt>
                                        </p:tgtEl>
                                        <p:attrNameLst>
                                          <p:attrName>style.visibility</p:attrName>
                                        </p:attrNameLst>
                                      </p:cBhvr>
                                      <p:to>
                                        <p:strVal val="visible"/>
                                      </p:to>
                                    </p:set>
                                    <p:anim calcmode="lin" valueType="num">
                                      <p:cBhvr>
                                        <p:cTn id="29" dur="2000" fill="hold"/>
                                        <p:tgtEl>
                                          <p:spTgt spid="10243">
                                            <p:txEl>
                                              <p:pRg st="3" end="3"/>
                                            </p:txEl>
                                          </p:spTgt>
                                        </p:tgtEl>
                                        <p:attrNameLst>
                                          <p:attrName>ppt_w</p:attrName>
                                        </p:attrNameLst>
                                      </p:cBhvr>
                                      <p:tavLst>
                                        <p:tav tm="0">
                                          <p:val>
                                            <p:fltVal val="0"/>
                                          </p:val>
                                        </p:tav>
                                        <p:tav tm="100000">
                                          <p:val>
                                            <p:strVal val="#ppt_w"/>
                                          </p:val>
                                        </p:tav>
                                      </p:tavLst>
                                    </p:anim>
                                    <p:anim calcmode="lin" valueType="num">
                                      <p:cBhvr>
                                        <p:cTn id="30" dur="2000" fill="hold"/>
                                        <p:tgtEl>
                                          <p:spTgt spid="10243">
                                            <p:txEl>
                                              <p:pRg st="3" end="3"/>
                                            </p:txEl>
                                          </p:spTgt>
                                        </p:tgtEl>
                                        <p:attrNameLst>
                                          <p:attrName>ppt_h</p:attrName>
                                        </p:attrNameLst>
                                      </p:cBhvr>
                                      <p:tavLst>
                                        <p:tav tm="0">
                                          <p:val>
                                            <p:strVal val="#ppt_h"/>
                                          </p:val>
                                        </p:tav>
                                        <p:tav tm="100000">
                                          <p:val>
                                            <p:strVal val="#ppt_h"/>
                                          </p:val>
                                        </p:tav>
                                      </p:tavLst>
                                    </p:anim>
                                  </p:childTnLst>
                                </p:cTn>
                              </p:par>
                            </p:childTnLst>
                          </p:cTn>
                        </p:par>
                        <p:par>
                          <p:cTn id="31" fill="hold">
                            <p:stCondLst>
                              <p:cond delay="10000"/>
                            </p:stCondLst>
                            <p:childTnLst>
                              <p:par>
                                <p:cTn id="32" presetID="17" presetClass="entr" presetSubtype="10" fill="hold" grpId="0" nodeType="afterEffect">
                                  <p:stCondLst>
                                    <p:cond delay="0"/>
                                  </p:stCondLst>
                                  <p:childTnLst>
                                    <p:set>
                                      <p:cBhvr>
                                        <p:cTn id="33" dur="1" fill="hold">
                                          <p:stCondLst>
                                            <p:cond delay="0"/>
                                          </p:stCondLst>
                                        </p:cTn>
                                        <p:tgtEl>
                                          <p:spTgt spid="10243">
                                            <p:txEl>
                                              <p:pRg st="4" end="4"/>
                                            </p:txEl>
                                          </p:spTgt>
                                        </p:tgtEl>
                                        <p:attrNameLst>
                                          <p:attrName>style.visibility</p:attrName>
                                        </p:attrNameLst>
                                      </p:cBhvr>
                                      <p:to>
                                        <p:strVal val="visible"/>
                                      </p:to>
                                    </p:set>
                                    <p:anim calcmode="lin" valueType="num">
                                      <p:cBhvr>
                                        <p:cTn id="34" dur="2000" fill="hold"/>
                                        <p:tgtEl>
                                          <p:spTgt spid="10243">
                                            <p:txEl>
                                              <p:pRg st="4" end="4"/>
                                            </p:txEl>
                                          </p:spTgt>
                                        </p:tgtEl>
                                        <p:attrNameLst>
                                          <p:attrName>ppt_w</p:attrName>
                                        </p:attrNameLst>
                                      </p:cBhvr>
                                      <p:tavLst>
                                        <p:tav tm="0">
                                          <p:val>
                                            <p:fltVal val="0"/>
                                          </p:val>
                                        </p:tav>
                                        <p:tav tm="100000">
                                          <p:val>
                                            <p:strVal val="#ppt_w"/>
                                          </p:val>
                                        </p:tav>
                                      </p:tavLst>
                                    </p:anim>
                                    <p:anim calcmode="lin" valueType="num">
                                      <p:cBhvr>
                                        <p:cTn id="35" dur="2000" fill="hold"/>
                                        <p:tgtEl>
                                          <p:spTgt spid="10243">
                                            <p:txEl>
                                              <p:pRg st="4" end="4"/>
                                            </p:txEl>
                                          </p:spTgt>
                                        </p:tgtEl>
                                        <p:attrNameLst>
                                          <p:attrName>ppt_h</p:attrName>
                                        </p:attrNameLst>
                                      </p:cBhvr>
                                      <p:tavLst>
                                        <p:tav tm="0">
                                          <p:val>
                                            <p:strVal val="#ppt_h"/>
                                          </p:val>
                                        </p:tav>
                                        <p:tav tm="100000">
                                          <p:val>
                                            <p:strVal val="#ppt_h"/>
                                          </p:val>
                                        </p:tav>
                                      </p:tavLst>
                                    </p:anim>
                                  </p:childTnLst>
                                </p:cTn>
                              </p:par>
                            </p:childTnLst>
                          </p:cTn>
                        </p:par>
                        <p:par>
                          <p:cTn id="36" fill="hold">
                            <p:stCondLst>
                              <p:cond delay="12000"/>
                            </p:stCondLst>
                            <p:childTnLst>
                              <p:par>
                                <p:cTn id="37" presetID="17" presetClass="entr" presetSubtype="10" fill="hold" grpId="0" nodeType="afterEffect">
                                  <p:stCondLst>
                                    <p:cond delay="0"/>
                                  </p:stCondLst>
                                  <p:childTnLst>
                                    <p:set>
                                      <p:cBhvr>
                                        <p:cTn id="38" dur="1" fill="hold">
                                          <p:stCondLst>
                                            <p:cond delay="0"/>
                                          </p:stCondLst>
                                        </p:cTn>
                                        <p:tgtEl>
                                          <p:spTgt spid="10243">
                                            <p:txEl>
                                              <p:pRg st="5" end="5"/>
                                            </p:txEl>
                                          </p:spTgt>
                                        </p:tgtEl>
                                        <p:attrNameLst>
                                          <p:attrName>style.visibility</p:attrName>
                                        </p:attrNameLst>
                                      </p:cBhvr>
                                      <p:to>
                                        <p:strVal val="visible"/>
                                      </p:to>
                                    </p:set>
                                    <p:anim calcmode="lin" valueType="num">
                                      <p:cBhvr>
                                        <p:cTn id="39" dur="2000" fill="hold"/>
                                        <p:tgtEl>
                                          <p:spTgt spid="10243">
                                            <p:txEl>
                                              <p:pRg st="5" end="5"/>
                                            </p:txEl>
                                          </p:spTgt>
                                        </p:tgtEl>
                                        <p:attrNameLst>
                                          <p:attrName>ppt_w</p:attrName>
                                        </p:attrNameLst>
                                      </p:cBhvr>
                                      <p:tavLst>
                                        <p:tav tm="0">
                                          <p:val>
                                            <p:fltVal val="0"/>
                                          </p:val>
                                        </p:tav>
                                        <p:tav tm="100000">
                                          <p:val>
                                            <p:strVal val="#ppt_w"/>
                                          </p:val>
                                        </p:tav>
                                      </p:tavLst>
                                    </p:anim>
                                    <p:anim calcmode="lin" valueType="num">
                                      <p:cBhvr>
                                        <p:cTn id="40" dur="2000" fill="hold"/>
                                        <p:tgtEl>
                                          <p:spTgt spid="1024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507288" cy="4378498"/>
          </a:xfrm>
        </p:spPr>
        <p:txBody>
          <a:bodyPr/>
          <a:lstStyle/>
          <a:p>
            <a:pPr algn="l" eaLnBrk="1" hangingPunct="1">
              <a:defRPr/>
            </a:pPr>
            <a:r>
              <a:rPr lang="uk-UA" sz="3600" dirty="0" smtClean="0">
                <a:solidFill>
                  <a:srgbClr val="0070C0"/>
                </a:solidFill>
              </a:rPr>
              <a:t>Спадкування – перехід прав і обов'язків щодо майна від особи, яка померла(спадкодавця) до спадкоємців.</a:t>
            </a:r>
            <a:r>
              <a:rPr lang="uk-UA" sz="3600" dirty="0" smtClean="0"/>
              <a:t/>
            </a:r>
            <a:br>
              <a:rPr lang="uk-UA" sz="3600" dirty="0" smtClean="0"/>
            </a:br>
            <a:r>
              <a:rPr lang="uk-UA" sz="3600" dirty="0" smtClean="0"/>
              <a:t/>
            </a:r>
            <a:br>
              <a:rPr lang="uk-UA" sz="3600" dirty="0" smtClean="0"/>
            </a:br>
            <a:r>
              <a:rPr lang="uk-UA" sz="3600" dirty="0" smtClean="0">
                <a:solidFill>
                  <a:srgbClr val="002060"/>
                </a:solidFill>
              </a:rPr>
              <a:t>Заповіт – письмове розпорядження людини щодо долі свого майна на випадок </a:t>
            </a:r>
            <a:r>
              <a:rPr lang="uk-UA" sz="3600" dirty="0" err="1" smtClean="0">
                <a:solidFill>
                  <a:srgbClr val="002060"/>
                </a:solidFill>
              </a:rPr>
              <a:t>смерті.посвідчене</a:t>
            </a:r>
            <a:r>
              <a:rPr lang="uk-UA" sz="3600" dirty="0" smtClean="0">
                <a:solidFill>
                  <a:srgbClr val="002060"/>
                </a:solidFill>
              </a:rPr>
              <a:t> у встановленому законом порядку.</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diamond(in)">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title" idx="4294967295"/>
          </p:nvPr>
        </p:nvSpPr>
        <p:spPr>
          <a:xfrm>
            <a:off x="914400" y="188913"/>
            <a:ext cx="8229600" cy="576262"/>
          </a:xfrm>
        </p:spPr>
        <p:txBody>
          <a:bodyPr/>
          <a:lstStyle/>
          <a:p>
            <a:pPr eaLnBrk="1" hangingPunct="1">
              <a:defRPr/>
            </a:pPr>
            <a:r>
              <a:rPr lang="uk-UA" sz="4000" dirty="0" smtClean="0"/>
              <a:t>Право власності</a:t>
            </a:r>
          </a:p>
        </p:txBody>
      </p:sp>
      <p:graphicFrame>
        <p:nvGraphicFramePr>
          <p:cNvPr id="13405" name="Group 93"/>
          <p:cNvGraphicFramePr>
            <a:graphicFrameLocks noGrp="1"/>
          </p:cNvGraphicFramePr>
          <p:nvPr>
            <p:ph idx="4294967295"/>
          </p:nvPr>
        </p:nvGraphicFramePr>
        <p:xfrm>
          <a:off x="428596" y="857232"/>
          <a:ext cx="8435975" cy="5765801"/>
        </p:xfrm>
        <a:graphic>
          <a:graphicData uri="http://schemas.openxmlformats.org/drawingml/2006/table">
            <a:tbl>
              <a:tblPr>
                <a:tableStyleId>{35758FB7-9AC5-4552-8A53-C91805E547FA}</a:tableStyleId>
              </a:tblPr>
              <a:tblGrid>
                <a:gridCol w="2811463"/>
                <a:gridCol w="2813050"/>
                <a:gridCol w="2811462"/>
              </a:tblGrid>
              <a:tr h="36353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dirty="0" smtClean="0">
                          <a:ln>
                            <a:noFill/>
                          </a:ln>
                          <a:effectLst/>
                        </a:rPr>
                        <a:t>форми</a:t>
                      </a:r>
                      <a:r>
                        <a:rPr kumimoji="0" lang="uk-UA" sz="1600" u="none" strike="noStrike" cap="none" normalizeH="0" baseline="0" dirty="0" smtClean="0">
                          <a:ln>
                            <a:noFill/>
                          </a:ln>
                          <a:effectLst>
                            <a:outerShdw blurRad="38100" dist="38100" dir="2700000" algn="tl">
                              <a:srgbClr val="000000"/>
                            </a:outerShdw>
                          </a:effectLst>
                        </a:rPr>
                        <a:t> </a:t>
                      </a:r>
                      <a:endParaRPr kumimoji="0" lang="uk-UA" sz="1600" b="1"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smtClean="0">
                          <a:ln>
                            <a:noFill/>
                          </a:ln>
                          <a:effectLst/>
                        </a:rPr>
                        <a:t>суб'єкти</a:t>
                      </a:r>
                      <a:r>
                        <a:rPr kumimoji="0" lang="uk-UA" sz="1600" u="none" strike="noStrike" cap="none" normalizeH="0" baseline="0" smtClean="0">
                          <a:ln>
                            <a:noFill/>
                          </a:ln>
                          <a:effectLst>
                            <a:outerShdw blurRad="38100" dist="38100" dir="2700000" algn="tl">
                              <a:srgbClr val="000000"/>
                            </a:outerShdw>
                          </a:effectLst>
                        </a:rPr>
                        <a:t> </a:t>
                      </a:r>
                      <a:endParaRPr kumimoji="0" lang="uk-UA"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600" u="none" strike="noStrike" cap="none" normalizeH="0" baseline="0" smtClean="0">
                          <a:ln>
                            <a:noFill/>
                          </a:ln>
                          <a:effectLst/>
                        </a:rPr>
                        <a:t>об'єкти</a:t>
                      </a:r>
                      <a:r>
                        <a:rPr kumimoji="0" lang="uk-UA" sz="1600" u="none" strike="noStrike" cap="none" normalizeH="0" baseline="0" smtClean="0">
                          <a:ln>
                            <a:noFill/>
                          </a:ln>
                          <a:effectLst>
                            <a:outerShdw blurRad="38100" dist="38100" dir="2700000" algn="tl">
                              <a:srgbClr val="000000"/>
                            </a:outerShdw>
                          </a:effectLst>
                        </a:rPr>
                        <a:t> </a:t>
                      </a:r>
                      <a:endParaRPr kumimoji="0" lang="uk-UA" sz="1600" b="1"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19129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право</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власності</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Українського</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народу</a:t>
                      </a:r>
                      <a:r>
                        <a:rPr kumimoji="0" lang="uk-UA" sz="1400" u="none" strike="noStrike" cap="none" normalizeH="0" baseline="0" dirty="0" smtClean="0">
                          <a:ln>
                            <a:noFill/>
                          </a:ln>
                          <a:effectLst>
                            <a:outerShdw blurRad="38100" dist="38100" dir="2700000" algn="tl">
                              <a:srgbClr val="000000"/>
                            </a:outerShdw>
                          </a:effectLst>
                        </a:rPr>
                        <a:t> </a:t>
                      </a:r>
                      <a:endParaRPr kumimoji="0" lang="uk-UA" sz="1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від імені Українського народу права   власника  здійснюють:</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1)  органи державної влади та</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2)  органи місцевого самоврядування   в  межах,  встановлених Конституцією України</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земля, її надра, атмосферне повітря, водні та інші природні ресурси, які знаходяться в межах території України, природні ресурси її континентального шельфу, виключної (морської) економічної зони</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949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право приватної власності</a:t>
                      </a:r>
                      <a:r>
                        <a:rPr kumimoji="0" lang="uk-UA" sz="2800" u="none" strike="noStrike" cap="none" normalizeH="0" baseline="0" smtClean="0">
                          <a:ln>
                            <a:noFill/>
                          </a:ln>
                          <a:effectLst>
                            <a:outerShdw blurRad="38100" dist="38100" dir="2700000" algn="tl">
                              <a:srgbClr val="000000"/>
                            </a:outerShdw>
                          </a:effectLst>
                        </a:rPr>
                        <a:t> </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суб'єктами права приватної</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власності є: 1) фізичні та</a:t>
                      </a:r>
                    </a:p>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2) юридичні особи</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будь-яке майно, склад, кількість та вартість якого не є обмеженими (крім обмеження розміру земельної ділянки)</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11620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право державної власності</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від імені та в інтересах держави Україна право власності здійснюють відповідно: 1) органи державної влади</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майно, у тому числі грошові кошти, яке належить державі Україна</a:t>
                      </a:r>
                      <a:r>
                        <a:rPr kumimoji="0" lang="uk-UA" sz="1400" u="none" strike="noStrike" cap="none" normalizeH="0" baseline="0" smtClean="0">
                          <a:ln>
                            <a:noFill/>
                          </a:ln>
                          <a:effectLst>
                            <a:outerShdw blurRad="38100" dist="38100" dir="2700000" algn="tl">
                              <a:srgbClr val="000000"/>
                            </a:outerShdw>
                          </a:effectLst>
                        </a:rPr>
                        <a:t> </a:t>
                      </a:r>
                      <a:endParaRPr kumimoji="0" lang="uk-UA" sz="14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r>
              <a:tr h="13779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право</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комунальної</a:t>
                      </a:r>
                    </a:p>
                    <a:p>
                      <a:pPr marL="0" marR="0" lvl="0" indent="0" algn="l"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smtClean="0">
                          <a:ln>
                            <a:noFill/>
                          </a:ln>
                          <a:effectLst/>
                        </a:rPr>
                        <a:t>власності</a:t>
                      </a:r>
                      <a:endParaRPr kumimoji="0" lang="uk-UA" sz="2800" b="0" i="0" u="none" strike="noStrike" cap="none" normalizeH="0" baseline="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управління майном, що є у комунальній власності, здійснюють безпосередньо: 1) територіальна громада та утворені нею 2) органи місцевого самоврядування</a:t>
                      </a:r>
                      <a:r>
                        <a:rPr kumimoji="0" lang="uk-UA" sz="1400" u="none" strike="noStrike" cap="none" normalizeH="0" baseline="0" dirty="0" smtClean="0">
                          <a:ln>
                            <a:noFill/>
                          </a:ln>
                          <a:effectLst>
                            <a:outerShdw blurRad="38100" dist="38100" dir="2700000" algn="tl">
                              <a:srgbClr val="000000"/>
                            </a:outerShdw>
                          </a:effectLst>
                        </a:rPr>
                        <a:t> </a:t>
                      </a:r>
                      <a:endParaRPr kumimoji="0" lang="uk-UA" sz="1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0" lang="uk-UA" sz="1400" u="none" strike="noStrike" cap="none" normalizeH="0" baseline="0" dirty="0" smtClean="0">
                          <a:ln>
                            <a:noFill/>
                          </a:ln>
                          <a:effectLst/>
                        </a:rPr>
                        <a:t>майно, у тому числі грошові кошти, яке належить територіальній громаді</a:t>
                      </a:r>
                      <a:endParaRPr kumimoji="0" lang="uk-UA" sz="1400" b="0" i="0" u="none" strike="noStrike" cap="none" normalizeH="0" baseline="0" dirty="0" smtClean="0">
                        <a:ln>
                          <a:noFill/>
                        </a:ln>
                        <a:solidFill>
                          <a:schemeClr val="tx1"/>
                        </a:solidFill>
                        <a:effectLst>
                          <a:outerShdw blurRad="38100" dist="38100" dir="2700000" algn="tl">
                            <a:srgbClr val="000000"/>
                          </a:outerShdw>
                        </a:effectLst>
                        <a:latin typeface="Tahoma" pitchFamily="34" charset="0"/>
                      </a:endParaRPr>
                    </a:p>
                  </a:txBody>
                  <a:tcPr horzOverflow="overflow"/>
                </a:tc>
              </a:tr>
            </a:tbl>
          </a:graphicData>
        </a:graphic>
      </p:graphicFrame>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331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331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3316"/>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6" presetClass="entr" presetSubtype="16" fill="hold" nodeType="afterEffect">
                                  <p:stCondLst>
                                    <p:cond delay="0"/>
                                  </p:stCondLst>
                                  <p:childTnLst>
                                    <p:set>
                                      <p:cBhvr>
                                        <p:cTn id="13" dur="1" fill="hold">
                                          <p:stCondLst>
                                            <p:cond delay="0"/>
                                          </p:stCondLst>
                                        </p:cTn>
                                        <p:tgtEl>
                                          <p:spTgt spid="13405"/>
                                        </p:tgtEl>
                                        <p:attrNameLst>
                                          <p:attrName>style.visibility</p:attrName>
                                        </p:attrNameLst>
                                      </p:cBhvr>
                                      <p:to>
                                        <p:strVal val="visible"/>
                                      </p:to>
                                    </p:set>
                                    <p:animEffect transition="in" filter="circle(in)">
                                      <p:cBhvr>
                                        <p:cTn id="14" dur="2000"/>
                                        <p:tgtEl>
                                          <p:spTgt spid="13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uk-UA" sz="2800" b="1" dirty="0" smtClean="0">
                <a:effectLst/>
              </a:rPr>
              <a:t>ПРАВО</a:t>
            </a:r>
            <a:r>
              <a:rPr lang="uk-UA" sz="2800" dirty="0" smtClean="0">
                <a:effectLst/>
              </a:rPr>
              <a:t/>
            </a:r>
            <a:br>
              <a:rPr lang="uk-UA" sz="2800" dirty="0" smtClean="0">
                <a:effectLst/>
              </a:rPr>
            </a:br>
            <a:r>
              <a:rPr lang="uk-UA" sz="2800" b="1" dirty="0" smtClean="0">
                <a:effectLst/>
              </a:rPr>
              <a:t>ІНТЕЛЕКТУАЛЬНОЇ ВЛАСНОСТІ</a:t>
            </a:r>
            <a:r>
              <a:rPr lang="uk-UA" sz="2800" dirty="0" smtClean="0"/>
              <a:t> </a:t>
            </a:r>
          </a:p>
        </p:txBody>
      </p:sp>
      <p:sp>
        <p:nvSpPr>
          <p:cNvPr id="15363" name="Rectangle 3"/>
          <p:cNvSpPr>
            <a:spLocks noGrp="1" noChangeArrowheads="1"/>
          </p:cNvSpPr>
          <p:nvPr>
            <p:ph type="body" idx="1"/>
          </p:nvPr>
        </p:nvSpPr>
        <p:spPr>
          <a:xfrm>
            <a:off x="457200" y="2349500"/>
            <a:ext cx="8229600" cy="3311525"/>
          </a:xfrm>
        </p:spPr>
        <p:txBody>
          <a:bodyPr/>
          <a:lstStyle/>
          <a:p>
            <a:pPr eaLnBrk="1" hangingPunct="1">
              <a:defRPr/>
            </a:pPr>
            <a:r>
              <a:rPr lang="uk-UA" dirty="0" smtClean="0">
                <a:effectLst/>
              </a:rPr>
              <a:t>- це право особи на результат інтелектуальної, творчої діяльності або на інший об'єкт права інтелектуальної власності, визначений Цивільним кодексом України та іншими законами</a:t>
            </a:r>
            <a:r>
              <a:rPr lang="uk-UA" dirty="0" smtClean="0"/>
              <a:t> </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heckerboard(across)">
                                      <p:cBhvr>
                                        <p:cTn id="7" dur="2000"/>
                                        <p:tgtEl>
                                          <p:spTgt spid="15362"/>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15363">
                                            <p:txEl>
                                              <p:pRg st="0" end="0"/>
                                            </p:txEl>
                                          </p:spTgt>
                                        </p:tgtEl>
                                        <p:attrNameLst>
                                          <p:attrName>style.visibility</p:attrName>
                                        </p:attrNameLst>
                                      </p:cBhvr>
                                      <p:to>
                                        <p:strVal val="visible"/>
                                      </p:to>
                                    </p:set>
                                    <p:anim calcmode="lin" valueType="num">
                                      <p:cBhvr>
                                        <p:cTn id="11" dur="2000" fill="hold"/>
                                        <p:tgtEl>
                                          <p:spTgt spid="1536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2000" fill="hold"/>
                                        <p:tgtEl>
                                          <p:spTgt spid="1536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2000" fill="hold"/>
                                        <p:tgtEl>
                                          <p:spTgt spid="1536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20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build="p"/>
    </p:bldLst>
  </p:timing>
</p:sld>
</file>

<file path=ppt/theme/theme1.xml><?xml version="1.0" encoding="utf-8"?>
<a:theme xmlns:a="http://schemas.openxmlformats.org/drawingml/2006/main" name="Рассве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Рассвет</Template>
  <TotalTime>31</TotalTime>
  <Words>876</Words>
  <Application>Microsoft Office PowerPoint</Application>
  <PresentationFormat>Экран (4:3)</PresentationFormat>
  <Paragraphs>90</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Рассвет</vt:lpstr>
      <vt:lpstr>Слайд 1</vt:lpstr>
      <vt:lpstr>Слайд 2</vt:lpstr>
      <vt:lpstr>ПЛАН УРОКУ</vt:lpstr>
      <vt:lpstr>Право власності :</vt:lpstr>
      <vt:lpstr>Зміст права власності полягає у тому, що власникові належать права володіння, користування та розпорядження своїм майном</vt:lpstr>
      <vt:lpstr>здійснення права власності означає, що: </vt:lpstr>
      <vt:lpstr>Спадкування – перехід прав і обов'язків щодо майна від особи, яка померла(спадкодавця) до спадкоємців.  Заповіт – письмове розпорядження людини щодо долі свого майна на випадок смерті.посвідчене у встановленому законом порядку.</vt:lpstr>
      <vt:lpstr>Право власності</vt:lpstr>
      <vt:lpstr>ПРАВО ІНТЕЛЕКТУАЛЬНОЇ ВЛАСНОСТІ </vt:lpstr>
      <vt:lpstr>право Інтелектуальної власності становлять: </vt:lpstr>
      <vt:lpstr>право Інтелектуальної власності</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Usert</dc:creator>
  <cp:lastModifiedBy>User</cp:lastModifiedBy>
  <cp:revision>6</cp:revision>
  <dcterms:created xsi:type="dcterms:W3CDTF">2013-03-04T18:24:53Z</dcterms:created>
  <dcterms:modified xsi:type="dcterms:W3CDTF">2013-03-12T05:52:35Z</dcterms:modified>
</cp:coreProperties>
</file>