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7" r:id="rId10"/>
    <p:sldId id="271" r:id="rId11"/>
    <p:sldId id="272" r:id="rId12"/>
    <p:sldId id="268" r:id="rId13"/>
    <p:sldId id="269" r:id="rId14"/>
    <p:sldId id="270" r:id="rId15"/>
    <p:sldId id="266" r:id="rId16"/>
    <p:sldId id="264" r:id="rId17"/>
    <p:sldId id="265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00808"/>
            <a:ext cx="7067128" cy="2722314"/>
          </a:xfrm>
        </p:spPr>
        <p:txBody>
          <a:bodyPr/>
          <a:lstStyle/>
          <a:p>
            <a:r>
              <a:rPr lang="uk-UA" sz="5400" b="1" dirty="0" smtClean="0">
                <a:solidFill>
                  <a:srgbClr val="7030A0"/>
                </a:solidFill>
                <a:latin typeface="Calibri Light" pitchFamily="34" charset="0"/>
              </a:rPr>
              <a:t>Тема: Як громадяни беруть участь у житті демократичної держави</a:t>
            </a:r>
            <a:endParaRPr lang="ru-RU" sz="5400" b="1" dirty="0">
              <a:solidFill>
                <a:srgbClr val="7030A0"/>
              </a:solidFill>
              <a:latin typeface="Calibri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474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pic>
        <p:nvPicPr>
          <p:cNvPr id="7" name="Рисунок 6" descr="l17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5143512"/>
            <a:ext cx="11906300" cy="1190630"/>
          </a:xfrm>
          <a:prstGeom prst="rect">
            <a:avLst/>
          </a:prstGeom>
        </p:spPr>
      </p:pic>
      <p:pic>
        <p:nvPicPr>
          <p:cNvPr id="8" name="Рисунок 7" descr="l17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-2143140" y="1500174"/>
            <a:ext cx="12144460" cy="1214446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474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pic>
        <p:nvPicPr>
          <p:cNvPr id="4" name="Рисунок 3" descr="liniia-4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727" y="4077072"/>
            <a:ext cx="9117273" cy="2500330"/>
          </a:xfrm>
          <a:prstGeom prst="rect">
            <a:avLst/>
          </a:prstGeom>
        </p:spPr>
      </p:pic>
      <p:pic>
        <p:nvPicPr>
          <p:cNvPr id="5" name="Рисунок 4" descr="liniia-4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214280" y="357166"/>
            <a:ext cx="8643999" cy="2786082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474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pic>
        <p:nvPicPr>
          <p:cNvPr id="3" name="Рисунок 2" descr="liniia-8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642918"/>
            <a:ext cx="8572560" cy="2500330"/>
          </a:xfrm>
          <a:prstGeom prst="rect">
            <a:avLst/>
          </a:prstGeom>
        </p:spPr>
      </p:pic>
      <p:pic>
        <p:nvPicPr>
          <p:cNvPr id="4" name="Рисунок 3" descr="liniia-8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4071942"/>
            <a:ext cx="8572560" cy="2286016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474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pic>
        <p:nvPicPr>
          <p:cNvPr id="3" name="Рисунок 2" descr="liniia-55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571876"/>
            <a:ext cx="11572956" cy="2786082"/>
          </a:xfrm>
          <a:prstGeom prst="rect">
            <a:avLst/>
          </a:prstGeom>
        </p:spPr>
      </p:pic>
      <p:pic>
        <p:nvPicPr>
          <p:cNvPr id="4" name="Рисунок 3" descr="liniia-55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-2357486" y="428604"/>
            <a:ext cx="11501486" cy="2428892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474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pic>
        <p:nvPicPr>
          <p:cNvPr id="3" name="Рисунок 2" descr="liniia-12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571876"/>
            <a:ext cx="11787270" cy="2986106"/>
          </a:xfrm>
          <a:prstGeom prst="rect">
            <a:avLst/>
          </a:prstGeom>
        </p:spPr>
      </p:pic>
      <p:pic>
        <p:nvPicPr>
          <p:cNvPr id="6" name="Рисунок 5" descr="liniia-12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-3429056" y="0"/>
            <a:ext cx="12396496" cy="2700354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552" y="2060848"/>
          <a:ext cx="6552728" cy="606997"/>
        </p:xfrm>
        <a:graphic>
          <a:graphicData uri="http://schemas.openxmlformats.org/drawingml/2006/table">
            <a:tbl>
              <a:tblPr>
                <a:tableStyleId>{327F97BB-C833-4FB7-BDE5-3F7075034690}</a:tableStyleId>
              </a:tblPr>
              <a:tblGrid>
                <a:gridCol w="6552728"/>
              </a:tblGrid>
              <a:tr h="4178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n>
                            <a:solidFill>
                              <a:schemeClr val="tx1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Об’єднанням громадян є добровільне громадське формування, створене на основі єдності інтересів для спільної реалізації громадянами своїх прав і свобод</a:t>
                      </a:r>
                      <a:endParaRPr lang="uk-UA" sz="14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552" y="3212976"/>
          <a:ext cx="6552728" cy="927037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6552728"/>
              </a:tblGrid>
              <a:tr h="68199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n>
                            <a:solidFill>
                              <a:schemeClr val="tx1"/>
                            </a:solidFill>
                          </a:ln>
                        </a:rPr>
                        <a:t>Об’єднання громадян, незалежно від назви (рух, конгрес, асоціація, фонд, спілка тощо), відповідно до цього Закону, визнається політичною партією або громадською організацією</a:t>
                      </a:r>
                      <a:endParaRPr lang="uk-UA" sz="1400" b="1" dirty="0">
                        <a:ln>
                          <a:solidFill>
                            <a:schemeClr val="tx1"/>
                          </a:solidFill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11560" y="4653136"/>
          <a:ext cx="6552728" cy="1247077"/>
        </p:xfrm>
        <a:graphic>
          <a:graphicData uri="http://schemas.openxmlformats.org/drawingml/2006/table">
            <a:tbl>
              <a:tblPr>
                <a:tableStyleId>{306799F8-075E-4A3A-A7F6-7FBC6576F1A4}</a:tableStyleId>
              </a:tblPr>
              <a:tblGrid>
                <a:gridCol w="6552728"/>
              </a:tblGrid>
              <a:tr h="97663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tx1"/>
                          </a:solidFill>
                        </a:rPr>
                        <a:t>Відповідно до ст. 3 цього Закону: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400" b="1" dirty="0">
                          <a:solidFill>
                            <a:schemeClr val="tx1"/>
                          </a:solidFill>
                        </a:rPr>
                        <a:t>Громадською організацією є об’єднання громадян для задоволення та захисту своїх законних соціальних, економічних, творчих, вікових, національно-культурних, спортивних та інших спільних інтересів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79512" y="260648"/>
            <a:ext cx="75243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1" u="none" strike="noStrike" cap="none" normalizeH="0" baseline="0" dirty="0" smtClean="0" bmk="к2011106112146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Громадська організація</a:t>
            </a:r>
            <a:r>
              <a:rPr kumimoji="0" lang="uk-UA" sz="1600" b="1" i="0" u="none" strike="noStrike" cap="none" normalizeH="0" baseline="0" dirty="0" smtClean="0" bmk="к2011106112146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— це об’єднання громадян для задоволення та захисту своїх законних інтересів. Громадська організація як об’єднання громадян утворюється для спільної реалізації спільних інтересів (культурних, економічних, вікових, </a:t>
            </a:r>
            <a:r>
              <a:rPr kumimoji="0" lang="uk-UA" sz="1600" b="1" i="0" u="none" strike="noStrike" cap="none" normalizeH="0" baseline="0" dirty="0" err="1" smtClean="0" bmk="к2011106112146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ґендерних</a:t>
            </a:r>
            <a:r>
              <a:rPr kumimoji="0" lang="uk-UA" sz="1600" b="1" i="0" u="none" strike="noStrike" cap="none" normalizeH="0" baseline="0" dirty="0" smtClean="0" bmk="к2011106112146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регіональних, релігійних, професійних, соціальних тощо). Громадська організація як один із видів об’єднання громадян, передбачений Законом України «Про об’єднання громадян».</a:t>
            </a:r>
            <a:endParaRPr kumimoji="0" lang="uk-U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uk-UA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3635896" y="2708920"/>
            <a:ext cx="288032" cy="504056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3635896" y="4149080"/>
            <a:ext cx="288032" cy="504056"/>
          </a:xfrm>
          <a:prstGeom prst="down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18488" cy="960438"/>
          </a:xfrm>
        </p:spPr>
        <p:txBody>
          <a:bodyPr/>
          <a:lstStyle/>
          <a:p>
            <a:r>
              <a:rPr lang="uk-UA" sz="4000">
                <a:solidFill>
                  <a:schemeClr val="hlink"/>
                </a:solidFill>
              </a:rPr>
              <a:t>Система органів місцевого самоврядування</a:t>
            </a:r>
            <a:br>
              <a:rPr lang="uk-UA" sz="4000">
                <a:solidFill>
                  <a:schemeClr val="hlink"/>
                </a:solidFill>
              </a:rPr>
            </a:br>
            <a:endParaRPr lang="uk-UA" sz="4000">
              <a:solidFill>
                <a:schemeClr val="hlink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6831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sz="2800"/>
              <a:t>Територіальна громада;</a:t>
            </a:r>
          </a:p>
          <a:p>
            <a:pPr>
              <a:lnSpc>
                <a:spcPct val="90000"/>
              </a:lnSpc>
            </a:pPr>
            <a:r>
              <a:rPr lang="uk-UA" sz="2800"/>
              <a:t>Сільський, селищний, міський голова;</a:t>
            </a:r>
          </a:p>
          <a:p>
            <a:pPr>
              <a:lnSpc>
                <a:spcPct val="90000"/>
              </a:lnSpc>
            </a:pPr>
            <a:r>
              <a:rPr lang="uk-UA" sz="2800"/>
              <a:t>Сільська, селищна, міська рада;</a:t>
            </a:r>
          </a:p>
          <a:p>
            <a:pPr>
              <a:lnSpc>
                <a:spcPct val="90000"/>
              </a:lnSpc>
            </a:pPr>
            <a:r>
              <a:rPr lang="uk-UA" sz="2800"/>
              <a:t>Виконавчі органи цих рад;</a:t>
            </a:r>
          </a:p>
          <a:p>
            <a:pPr>
              <a:lnSpc>
                <a:spcPct val="90000"/>
              </a:lnSpc>
            </a:pPr>
            <a:r>
              <a:rPr lang="uk-UA" sz="2800"/>
              <a:t>Районні та обласні ради;</a:t>
            </a:r>
          </a:p>
          <a:p>
            <a:pPr>
              <a:lnSpc>
                <a:spcPct val="90000"/>
              </a:lnSpc>
            </a:pPr>
            <a:r>
              <a:rPr lang="uk-UA" sz="2800"/>
              <a:t>Органи самоорганізації населення;</a:t>
            </a:r>
          </a:p>
          <a:p>
            <a:pPr>
              <a:lnSpc>
                <a:spcPct val="90000"/>
              </a:lnSpc>
            </a:pPr>
            <a:r>
              <a:rPr lang="uk-UA" sz="2800"/>
              <a:t>Органи місцевого та регіонального самоврядування;</a:t>
            </a:r>
          </a:p>
          <a:p>
            <a:pPr>
              <a:lnSpc>
                <a:spcPct val="90000"/>
              </a:lnSpc>
            </a:pPr>
            <a:r>
              <a:rPr lang="uk-UA" sz="2800"/>
              <a:t>Творчі спілки;</a:t>
            </a:r>
          </a:p>
          <a:p>
            <a:pPr>
              <a:lnSpc>
                <a:spcPct val="90000"/>
              </a:lnSpc>
            </a:pPr>
            <a:r>
              <a:rPr lang="uk-UA" sz="2800"/>
              <a:t>Дитячі, молодіжні організації;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9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33375"/>
            <a:ext cx="4038600" cy="5762625"/>
          </a:xfrm>
        </p:spPr>
        <p:txBody>
          <a:bodyPr/>
          <a:lstStyle/>
          <a:p>
            <a:pPr marL="533400" indent="-533400">
              <a:buFont typeface="Wingdings" pitchFamily="2" charset="2"/>
              <a:buNone/>
            </a:pPr>
            <a:r>
              <a:rPr lang="uk-UA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Молодіжні організації</a:t>
            </a:r>
          </a:p>
          <a:p>
            <a:pPr marL="533400" indent="-533400">
              <a:buFont typeface="Wingdings" pitchFamily="2" charset="2"/>
              <a:buNone/>
            </a:pPr>
            <a:r>
              <a:rPr lang="uk-UA" b="1" dirty="0">
                <a:solidFill>
                  <a:schemeClr val="folHlink"/>
                </a:solidFill>
              </a:rPr>
              <a:t>Вік </a:t>
            </a:r>
          </a:p>
          <a:p>
            <a:pPr marL="533400" indent="-533400"/>
            <a:r>
              <a:rPr lang="uk-UA" b="1" dirty="0"/>
              <a:t>14-28 років</a:t>
            </a:r>
          </a:p>
          <a:p>
            <a:pPr marL="533400" indent="-533400">
              <a:buFont typeface="Wingdings" pitchFamily="2" charset="2"/>
              <a:buNone/>
            </a:pPr>
            <a:r>
              <a:rPr lang="uk-UA" b="1" dirty="0">
                <a:solidFill>
                  <a:schemeClr val="folHlink"/>
                </a:solidFill>
              </a:rPr>
              <a:t>Мета діяльності:</a:t>
            </a:r>
          </a:p>
          <a:p>
            <a:pPr marL="533400" indent="-533400"/>
            <a:r>
              <a:rPr lang="uk-UA" b="1" dirty="0"/>
              <a:t>Задоволення та захист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uk-UA" b="1" dirty="0"/>
              <a:t>Економічних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uk-UA" b="1" dirty="0"/>
              <a:t>Соціальних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uk-UA" b="1" dirty="0"/>
              <a:t>Творчих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uk-UA" b="1" dirty="0"/>
              <a:t>Духовних</a:t>
            </a:r>
          </a:p>
          <a:p>
            <a:pPr marL="533400" indent="-533400">
              <a:buFont typeface="Wingdings" pitchFamily="2" charset="2"/>
              <a:buNone/>
            </a:pPr>
            <a:r>
              <a:rPr lang="uk-UA" b="1" dirty="0"/>
              <a:t>спільних інтересів</a:t>
            </a:r>
          </a:p>
        </p:txBody>
      </p:sp>
      <p:sp>
        <p:nvSpPr>
          <p:cNvPr id="61450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283968" y="332656"/>
            <a:ext cx="4038600" cy="5691188"/>
          </a:xfrm>
        </p:spPr>
        <p:txBody>
          <a:bodyPr/>
          <a:lstStyle/>
          <a:p>
            <a:pPr marL="533400" indent="-533400">
              <a:buFont typeface="Wingdings" pitchFamily="2" charset="2"/>
              <a:buNone/>
            </a:pPr>
            <a:r>
              <a:rPr lang="uk-UA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Дитячі організації</a:t>
            </a:r>
          </a:p>
          <a:p>
            <a:pPr marL="533400" indent="-533400">
              <a:buFont typeface="Wingdings" pitchFamily="2" charset="2"/>
              <a:buNone/>
            </a:pPr>
            <a:r>
              <a:rPr lang="uk-UA" b="1" dirty="0">
                <a:solidFill>
                  <a:schemeClr val="folHlink"/>
                </a:solidFill>
              </a:rPr>
              <a:t>Вік </a:t>
            </a:r>
          </a:p>
          <a:p>
            <a:pPr marL="533400" indent="-533400"/>
            <a:r>
              <a:rPr lang="uk-UA" b="1" dirty="0"/>
              <a:t>6-18 років</a:t>
            </a:r>
          </a:p>
          <a:p>
            <a:pPr marL="533400" indent="-533400">
              <a:buFont typeface="Wingdings" pitchFamily="2" charset="2"/>
              <a:buNone/>
            </a:pPr>
            <a:r>
              <a:rPr lang="uk-UA" b="1" dirty="0">
                <a:solidFill>
                  <a:schemeClr val="folHlink"/>
                </a:solidFill>
              </a:rPr>
              <a:t>Мета діяльності:</a:t>
            </a:r>
          </a:p>
          <a:p>
            <a:pPr marL="533400" indent="-533400"/>
            <a:r>
              <a:rPr lang="uk-UA" b="1" dirty="0"/>
              <a:t>Реалізація та захист: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uk-UA" b="1" dirty="0"/>
              <a:t>Прав і свобод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uk-UA" b="1" dirty="0"/>
              <a:t>Творчих здібностей</a:t>
            </a:r>
          </a:p>
          <a:p>
            <a:pPr marL="533400" indent="-533400">
              <a:buFont typeface="Wingdings" pitchFamily="2" charset="2"/>
              <a:buAutoNum type="arabicPeriod"/>
            </a:pPr>
            <a:r>
              <a:rPr lang="uk-UA" b="1" dirty="0"/>
              <a:t>Задоволення власних інтересів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20688"/>
            <a:ext cx="752432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800" b="1" dirty="0" smtClean="0">
                <a:solidFill>
                  <a:srgbClr val="002060"/>
                </a:solidFill>
              </a:rPr>
              <a:t>                   Рефлексія </a:t>
            </a:r>
          </a:p>
          <a:p>
            <a:endParaRPr lang="uk-UA" sz="3200" dirty="0" smtClean="0">
              <a:solidFill>
                <a:srgbClr val="002060"/>
              </a:solidFill>
            </a:endParaRPr>
          </a:p>
          <a:p>
            <a:r>
              <a:rPr lang="uk-UA" sz="3200" dirty="0" smtClean="0">
                <a:solidFill>
                  <a:srgbClr val="002060"/>
                </a:solidFill>
              </a:rPr>
              <a:t>1.  Що таке демократія?</a:t>
            </a:r>
          </a:p>
          <a:p>
            <a:r>
              <a:rPr lang="uk-UA" sz="3200" dirty="0" smtClean="0">
                <a:solidFill>
                  <a:srgbClr val="002060"/>
                </a:solidFill>
              </a:rPr>
              <a:t>2.  Які дві форми демократії вам відомі?</a:t>
            </a:r>
          </a:p>
          <a:p>
            <a:r>
              <a:rPr lang="uk-UA" sz="3200" dirty="0" smtClean="0">
                <a:solidFill>
                  <a:srgbClr val="002060"/>
                </a:solidFill>
              </a:rPr>
              <a:t>3.  На яких рівнях може здійснюватися демократія?</a:t>
            </a:r>
          </a:p>
          <a:p>
            <a:r>
              <a:rPr lang="uk-UA" sz="3200" dirty="0" smtClean="0">
                <a:solidFill>
                  <a:srgbClr val="002060"/>
                </a:solidFill>
              </a:rPr>
              <a:t>4.  Що є найважливішою соціальною запорукою життєздатності демократії?</a:t>
            </a:r>
            <a:endParaRPr lang="uk-UA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7776864" cy="4522514"/>
          </a:xfrm>
        </p:spPr>
        <p:txBody>
          <a:bodyPr/>
          <a:lstStyle/>
          <a:p>
            <a:pPr algn="l"/>
            <a:r>
              <a:rPr lang="ru-RU" sz="4000" b="1" dirty="0" err="1" smtClean="0"/>
              <a:t>Бесіда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з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елементами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опитування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1.  Яку </a:t>
            </a:r>
            <a:r>
              <a:rPr lang="ru-RU" sz="4000" dirty="0" err="1" smtClean="0"/>
              <a:t>важливу</a:t>
            </a:r>
            <a:r>
              <a:rPr lang="ru-RU" sz="4000" dirty="0" smtClean="0"/>
              <a:t> роль </a:t>
            </a:r>
            <a:r>
              <a:rPr lang="ru-RU" sz="4000" dirty="0" err="1" smtClean="0"/>
              <a:t>відіграє</a:t>
            </a:r>
            <a:r>
              <a:rPr lang="ru-RU" sz="4000" dirty="0" smtClean="0"/>
              <a:t> </a:t>
            </a:r>
            <a:r>
              <a:rPr lang="ru-RU" sz="4000" dirty="0" err="1" smtClean="0"/>
              <a:t>освіта</a:t>
            </a:r>
            <a:r>
              <a:rPr lang="ru-RU" sz="4000" dirty="0" smtClean="0"/>
              <a:t> в </a:t>
            </a:r>
            <a:r>
              <a:rPr lang="ru-RU" sz="4000" dirty="0" err="1" smtClean="0"/>
              <a:t>житті</a:t>
            </a:r>
            <a:r>
              <a:rPr lang="ru-RU" sz="4000" dirty="0" smtClean="0"/>
              <a:t> </a:t>
            </a:r>
            <a:r>
              <a:rPr lang="ru-RU" sz="4000" dirty="0" err="1" smtClean="0"/>
              <a:t>людини</a:t>
            </a:r>
            <a:r>
              <a:rPr lang="ru-RU" sz="4000" dirty="0" smtClean="0"/>
              <a:t>?</a:t>
            </a:r>
            <a:br>
              <a:rPr lang="ru-RU" sz="4000" dirty="0" smtClean="0"/>
            </a:br>
            <a:r>
              <a:rPr lang="ru-RU" sz="4000" dirty="0" smtClean="0"/>
              <a:t>2.  </a:t>
            </a:r>
            <a:r>
              <a:rPr lang="ru-RU" sz="4000" dirty="0" err="1" smtClean="0"/>
              <a:t>Чому</a:t>
            </a:r>
            <a:r>
              <a:rPr lang="ru-RU" sz="4000" dirty="0" smtClean="0"/>
              <a:t> </a:t>
            </a:r>
            <a:r>
              <a:rPr lang="ru-RU" sz="4000" dirty="0" err="1" smtClean="0"/>
              <a:t>потрібно</a:t>
            </a:r>
            <a:r>
              <a:rPr lang="ru-RU" sz="4000" dirty="0" smtClean="0"/>
              <a:t> </a:t>
            </a:r>
            <a:r>
              <a:rPr lang="ru-RU" sz="4000" dirty="0" err="1" smtClean="0"/>
              <a:t>навчатися</a:t>
            </a:r>
            <a:r>
              <a:rPr lang="ru-RU" sz="4000" dirty="0" smtClean="0"/>
              <a:t> </a:t>
            </a:r>
            <a:r>
              <a:rPr lang="ru-RU" sz="4000" dirty="0" err="1" smtClean="0"/>
              <a:t>протягом</a:t>
            </a:r>
            <a:r>
              <a:rPr lang="ru-RU" sz="4000" dirty="0" smtClean="0"/>
              <a:t> </a:t>
            </a:r>
            <a:r>
              <a:rPr lang="ru-RU" sz="4000" dirty="0" err="1" smtClean="0"/>
              <a:t>життя</a:t>
            </a:r>
            <a:r>
              <a:rPr lang="ru-RU" sz="4000" dirty="0" smtClean="0"/>
              <a:t>?</a:t>
            </a:r>
            <a:br>
              <a:rPr lang="ru-RU" sz="4000" dirty="0" smtClean="0"/>
            </a:br>
            <a:r>
              <a:rPr lang="ru-RU" sz="4000" dirty="0" smtClean="0"/>
              <a:t>3.  Як </a:t>
            </a:r>
            <a:r>
              <a:rPr lang="ru-RU" sz="4000" dirty="0" err="1" smtClean="0"/>
              <a:t>українське</a:t>
            </a:r>
            <a:r>
              <a:rPr lang="ru-RU" sz="4000" dirty="0" smtClean="0"/>
              <a:t> </a:t>
            </a:r>
            <a:r>
              <a:rPr lang="ru-RU" sz="4000" dirty="0" err="1" smtClean="0"/>
              <a:t>законодавство</a:t>
            </a:r>
            <a:r>
              <a:rPr lang="ru-RU" sz="4000" dirty="0" smtClean="0"/>
              <a:t> </a:t>
            </a:r>
            <a:r>
              <a:rPr lang="ru-RU" sz="4000" dirty="0" err="1" smtClean="0"/>
              <a:t>гарантує</a:t>
            </a:r>
            <a:r>
              <a:rPr lang="ru-RU" sz="4000" dirty="0" smtClean="0"/>
              <a:t> </a:t>
            </a:r>
            <a:r>
              <a:rPr lang="ru-RU" sz="4000" dirty="0" err="1" smtClean="0"/>
              <a:t>громадянам</a:t>
            </a:r>
            <a:r>
              <a:rPr lang="ru-RU" sz="4000" dirty="0" smtClean="0"/>
              <a:t> право на  </a:t>
            </a:r>
            <a:r>
              <a:rPr lang="ru-RU" sz="4000" dirty="0" err="1" smtClean="0"/>
              <a:t>освіту</a:t>
            </a:r>
            <a:r>
              <a:rPr lang="ru-RU" sz="4000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8680"/>
            <a:ext cx="8280920" cy="1002035"/>
          </a:xfrm>
        </p:spPr>
        <p:txBody>
          <a:bodyPr/>
          <a:lstStyle/>
          <a:p>
            <a:r>
              <a:rPr lang="uk-UA" sz="3200" dirty="0" smtClean="0"/>
              <a:t>Після засвоєння цієї теми ви зможете :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564904"/>
            <a:ext cx="7632848" cy="3210148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uk-UA" dirty="0" smtClean="0">
                <a:solidFill>
                  <a:srgbClr val="FF0000"/>
                </a:solidFill>
              </a:rPr>
              <a:t> розтлумачувати поняття “ самоврядування ”;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uk-UA" dirty="0" smtClean="0">
                <a:solidFill>
                  <a:srgbClr val="FF0000"/>
                </a:solidFill>
              </a:rPr>
              <a:t> оцінювати важливість участі громадян у вирішенні загальнодержавних питань та проблем життя громади;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uk-UA" dirty="0" smtClean="0">
                <a:solidFill>
                  <a:srgbClr val="FF0000"/>
                </a:solidFill>
              </a:rPr>
              <a:t> розповідати про діяльність дитячих і громадських організацій в Україні;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uk-UA" dirty="0" smtClean="0">
                <a:solidFill>
                  <a:srgbClr val="FF0000"/>
                </a:solidFill>
              </a:rPr>
              <a:t> моделювати демократичні процедури прийняття колективних рішень;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uk-UA" dirty="0" smtClean="0">
                <a:solidFill>
                  <a:srgbClr val="FF0000"/>
                </a:solidFill>
              </a:rPr>
              <a:t> висловлювати власну позицію щодо громадської активності особи.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7772400" cy="1362075"/>
          </a:xfrm>
        </p:spPr>
        <p:txBody>
          <a:bodyPr/>
          <a:lstStyle/>
          <a:p>
            <a:pPr algn="ctr"/>
            <a:r>
              <a:rPr lang="uk-UA" sz="5400" u="sng" dirty="0" smtClean="0">
                <a:solidFill>
                  <a:schemeClr val="accent5">
                    <a:lumMod val="75000"/>
                  </a:schemeClr>
                </a:solidFill>
              </a:rPr>
              <a:t>План уроку</a:t>
            </a:r>
            <a:endParaRPr lang="ru-RU" sz="5400" u="sng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924944"/>
            <a:ext cx="8099177" cy="1500187"/>
          </a:xfrm>
        </p:spPr>
        <p:txBody>
          <a:bodyPr/>
          <a:lstStyle/>
          <a:p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onstantia" pitchFamily="18" charset="0"/>
                <a:cs typeface="FrankRuehl" pitchFamily="34" charset="-79"/>
              </a:rPr>
              <a:t>1.Як громадяни впливають на політику держави</a:t>
            </a:r>
          </a:p>
          <a:p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onstantia" pitchFamily="18" charset="0"/>
                <a:cs typeface="FrankRuehl" pitchFamily="34" charset="-79"/>
              </a:rPr>
              <a:t>2.Що таке самоврядування</a:t>
            </a:r>
          </a:p>
          <a:p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onstantia" pitchFamily="18" charset="0"/>
                <a:cs typeface="FrankRuehl" pitchFamily="34" charset="-79"/>
              </a:rPr>
              <a:t>3.Громадські </a:t>
            </a: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onstantia" pitchFamily="18" charset="0"/>
                <a:cs typeface="FrankRuehl" pitchFamily="34" charset="-79"/>
              </a:rPr>
              <a:t>об</a:t>
            </a:r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  <a:latin typeface="FrankRuehl" pitchFamily="34" charset="-79"/>
                <a:cs typeface="FrankRuehl" pitchFamily="34" charset="-79"/>
              </a:rPr>
              <a:t>’</a:t>
            </a: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onstantia" pitchFamily="18" charset="0"/>
                <a:cs typeface="FrankRuehl" pitchFamily="34" charset="-79"/>
              </a:rPr>
              <a:t>єднання та дитячі </a:t>
            </a: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onstantia" pitchFamily="18" charset="0"/>
                <a:cs typeface="FrankRuehl" pitchFamily="34" charset="-79"/>
              </a:rPr>
              <a:t>організації</a:t>
            </a:r>
          </a:p>
          <a:p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onstantia" pitchFamily="18" charset="0"/>
                <a:cs typeface="FrankRuehl" pitchFamily="34" charset="-79"/>
              </a:rPr>
              <a:t>4.Демократія </a:t>
            </a:r>
            <a:r>
              <a:rPr lang="uk-UA" sz="2800" dirty="0" smtClean="0">
                <a:solidFill>
                  <a:schemeClr val="accent5">
                    <a:lumMod val="50000"/>
                  </a:schemeClr>
                </a:solidFill>
                <a:latin typeface="Constantia" pitchFamily="18" charset="0"/>
                <a:cs typeface="FrankRuehl" pitchFamily="34" charset="-79"/>
              </a:rPr>
              <a:t>у шкільному житті.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44538"/>
          </a:xfrm>
        </p:spPr>
        <p:txBody>
          <a:bodyPr/>
          <a:lstStyle/>
          <a:p>
            <a:r>
              <a:rPr lang="uk-UA" sz="40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Поміркуємо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764704"/>
            <a:ext cx="8229600" cy="53276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dirty="0">
                <a:solidFill>
                  <a:schemeClr val="folHlink"/>
                </a:solidFill>
              </a:rPr>
              <a:t>Демократія – це не влада більшості, а захист меншості</a:t>
            </a:r>
            <a:r>
              <a:rPr lang="uk-UA" dirty="0"/>
              <a:t> </a:t>
            </a:r>
            <a:endParaRPr lang="uk-UA" dirty="0" smtClean="0"/>
          </a:p>
          <a:p>
            <a:pPr>
              <a:lnSpc>
                <a:spcPct val="90000"/>
              </a:lnSpc>
              <a:buNone/>
            </a:pPr>
            <a:r>
              <a:rPr lang="uk-UA" sz="2400" dirty="0" smtClean="0"/>
              <a:t> </a:t>
            </a:r>
            <a:r>
              <a:rPr lang="uk-UA" sz="2400" dirty="0" smtClean="0"/>
              <a:t>                                                                                         </a:t>
            </a:r>
            <a:r>
              <a:rPr lang="uk-UA" sz="2400" b="1" dirty="0" smtClean="0"/>
              <a:t>(</a:t>
            </a:r>
            <a:r>
              <a:rPr lang="uk-UA" sz="2400" b="1" dirty="0"/>
              <a:t>А.Камю)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uk-UA" sz="2000" dirty="0"/>
          </a:p>
          <a:p>
            <a:pPr>
              <a:lnSpc>
                <a:spcPct val="90000"/>
              </a:lnSpc>
            </a:pPr>
            <a:r>
              <a:rPr lang="uk-UA" dirty="0">
                <a:solidFill>
                  <a:schemeClr val="folHlink"/>
                </a:solidFill>
              </a:rPr>
              <a:t>Демократія пропонує правити кожному з нас, інакше кажучи, всі ми маємо владу втручатися в суспільні справи</a:t>
            </a:r>
            <a:r>
              <a:rPr lang="uk-UA" dirty="0"/>
              <a:t> </a:t>
            </a:r>
          </a:p>
          <a:p>
            <a:pPr algn="r">
              <a:lnSpc>
                <a:spcPct val="90000"/>
              </a:lnSpc>
              <a:buFont typeface="Wingdings" pitchFamily="2" charset="2"/>
              <a:buNone/>
            </a:pPr>
            <a:r>
              <a:rPr lang="uk-UA" sz="2400" b="1" dirty="0"/>
              <a:t>(Х. Ортега-і-Гассет)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uk-UA" sz="2400" dirty="0"/>
          </a:p>
          <a:p>
            <a:pPr>
              <a:lnSpc>
                <a:spcPct val="90000"/>
              </a:lnSpc>
            </a:pPr>
            <a:r>
              <a:rPr lang="uk-UA" dirty="0">
                <a:solidFill>
                  <a:schemeClr val="folHlink"/>
                </a:solidFill>
              </a:rPr>
              <a:t>Воля народу – найкращий закон</a:t>
            </a:r>
            <a:r>
              <a:rPr lang="uk-UA" dirty="0"/>
              <a:t> </a:t>
            </a:r>
            <a:endParaRPr lang="uk-UA" dirty="0" smtClean="0"/>
          </a:p>
          <a:p>
            <a:pPr>
              <a:lnSpc>
                <a:spcPct val="90000"/>
              </a:lnSpc>
              <a:buNone/>
            </a:pPr>
            <a:r>
              <a:rPr lang="uk-UA" sz="2400" b="1" dirty="0" smtClean="0"/>
              <a:t> </a:t>
            </a:r>
            <a:r>
              <a:rPr lang="uk-UA" sz="2400" b="1" dirty="0" smtClean="0"/>
              <a:t>                                                                                       (</a:t>
            </a:r>
            <a:r>
              <a:rPr lang="uk-UA" sz="2400" b="1" dirty="0"/>
              <a:t>У.Грант)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79928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u="sng" dirty="0" smtClean="0">
                <a:solidFill>
                  <a:srgbClr val="00B0F0"/>
                </a:solidFill>
              </a:rPr>
              <a:t>Робота з поняттями</a:t>
            </a:r>
            <a:endParaRPr lang="uk-UA" sz="2400" u="sng" dirty="0" smtClean="0">
              <a:solidFill>
                <a:srgbClr val="00B0F0"/>
              </a:solidFill>
            </a:endParaRPr>
          </a:p>
          <a:p>
            <a:r>
              <a:rPr lang="uk-UA" sz="2400" b="1" i="1" dirty="0" smtClean="0"/>
              <a:t>Демократія</a:t>
            </a:r>
            <a:r>
              <a:rPr lang="uk-UA" sz="2400" b="1" dirty="0" smtClean="0"/>
              <a:t>  (від грецького </a:t>
            </a:r>
            <a:r>
              <a:rPr lang="en-US" sz="2400" b="1" dirty="0" err="1" smtClean="0"/>
              <a:t>demokratia</a:t>
            </a:r>
            <a:r>
              <a:rPr lang="en-US" sz="2400" b="1" dirty="0" smtClean="0"/>
              <a:t>: demos — </a:t>
            </a:r>
            <a:r>
              <a:rPr lang="uk-UA" sz="2400" b="1" dirty="0" smtClean="0"/>
              <a:t>народ і </a:t>
            </a:r>
            <a:r>
              <a:rPr lang="en-US" sz="2400" b="1" dirty="0" err="1" smtClean="0"/>
              <a:t>kratos</a:t>
            </a:r>
            <a:r>
              <a:rPr lang="en-US" sz="2400" b="1" dirty="0" smtClean="0"/>
              <a:t> — </a:t>
            </a:r>
            <a:r>
              <a:rPr lang="uk-UA" sz="2400" b="1" dirty="0" smtClean="0"/>
              <a:t>влада, правління) — форма організації влади, за якої рішення приймаються більшістю чи від імені і в інтересах більшості.</a:t>
            </a:r>
          </a:p>
          <a:p>
            <a:r>
              <a:rPr lang="uk-UA" sz="2400" b="1" dirty="0" smtClean="0"/>
              <a:t>У </a:t>
            </a:r>
            <a:r>
              <a:rPr lang="uk-UA" sz="2400" b="1" dirty="0" smtClean="0"/>
              <a:t>демократичній державі громадяни беруть участь в її управлінні двома способами:</a:t>
            </a:r>
          </a:p>
          <a:p>
            <a:r>
              <a:rPr lang="uk-UA" sz="2400" b="1" dirty="0" smtClean="0"/>
              <a:t>а)  шляхом безпосередньої участі у роботі представницьких та державних органів (парламент, державні структури) або безпосередньо висловлюючи свої думки щодо важливих державних питань під час всенародного опитування — референдуму. </a:t>
            </a:r>
            <a:r>
              <a:rPr lang="uk-UA" sz="2400" b="1" dirty="0" err="1" smtClean="0"/>
              <a:t>Це—</a:t>
            </a:r>
            <a:r>
              <a:rPr lang="uk-UA" sz="2400" b="1" i="1" dirty="0" err="1" smtClean="0"/>
              <a:t>безпосередня</a:t>
            </a:r>
            <a:r>
              <a:rPr lang="uk-UA" sz="2400" b="1" i="1" dirty="0" smtClean="0"/>
              <a:t> </a:t>
            </a:r>
            <a:r>
              <a:rPr lang="uk-UA" sz="2400" b="1" i="1" dirty="0" smtClean="0"/>
              <a:t>демократія</a:t>
            </a:r>
            <a:r>
              <a:rPr lang="uk-UA" sz="2400" b="1" dirty="0" smtClean="0"/>
              <a:t>;</a:t>
            </a:r>
          </a:p>
          <a:p>
            <a:r>
              <a:rPr lang="uk-UA" sz="2400" b="1" dirty="0" smtClean="0"/>
              <a:t>б)  через своїх представників в органах державної влади, шляхом їх обрання. Це — </a:t>
            </a:r>
            <a:r>
              <a:rPr lang="uk-UA" sz="2400" b="1" i="1" dirty="0" smtClean="0"/>
              <a:t>представницька демократія</a:t>
            </a:r>
            <a:r>
              <a:rPr lang="uk-UA" sz="2400" b="1" dirty="0" smtClean="0"/>
              <a:t>.</a:t>
            </a:r>
            <a:endParaRPr lang="uk-UA" sz="2400" b="1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980728"/>
          <a:ext cx="7344816" cy="5042408"/>
        </p:xfrm>
        <a:graphic>
          <a:graphicData uri="http://schemas.openxmlformats.org/drawingml/2006/table">
            <a:tbl>
              <a:tblPr/>
              <a:tblGrid>
                <a:gridCol w="3584441"/>
                <a:gridCol w="3760375"/>
              </a:tblGrid>
              <a:tr h="2650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b="1" u="sng" dirty="0">
                          <a:solidFill>
                            <a:srgbClr val="000000"/>
                          </a:solidFill>
                          <a:latin typeface="Times New Roman"/>
                        </a:rPr>
                        <a:t>Пряма демократія</a:t>
                      </a:r>
                      <a:endParaRPr lang="uk-UA" sz="1600" u="sng" dirty="0"/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b="1" u="sng" dirty="0">
                          <a:solidFill>
                            <a:schemeClr val="tx1"/>
                          </a:solidFill>
                          <a:latin typeface="Times New Roman"/>
                        </a:rPr>
                        <a:t>Представницька демократія</a:t>
                      </a:r>
                      <a:endParaRPr lang="uk-UA" sz="1600" u="sng" dirty="0">
                        <a:solidFill>
                          <a:schemeClr val="tx1"/>
                        </a:solidFill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547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Times New Roman"/>
                        </a:rPr>
                        <a:t>1.  Найбільш повна участь народу в усіх сферах життя держави та суспільства.</a:t>
                      </a:r>
                      <a:endParaRPr lang="uk-UA" sz="1600" b="1" dirty="0">
                        <a:solidFill>
                          <a:srgbClr val="002060"/>
                        </a:solidFill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Times New Roman"/>
                        </a:rPr>
                        <a:t>2.  Свобода меншості може обмежуватися волею більшості</a:t>
                      </a:r>
                      <a:endParaRPr lang="uk-UA" sz="1600" b="1" dirty="0">
                        <a:solidFill>
                          <a:srgbClr val="002060"/>
                        </a:solidFill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Times New Roman"/>
                        </a:rPr>
                        <a:t>3.  Зміцнює довіру народу до інститутів влади.</a:t>
                      </a:r>
                      <a:endParaRPr lang="uk-UA" sz="1600" b="1" dirty="0">
                        <a:solidFill>
                          <a:srgbClr val="002060"/>
                        </a:solidFill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Times New Roman"/>
                        </a:rPr>
                        <a:t>4.  Недостатня компетентність під</a:t>
                      </a:r>
                      <a:endParaRPr lang="uk-UA" sz="1600" b="1" dirty="0">
                        <a:solidFill>
                          <a:srgbClr val="002060"/>
                        </a:solidFill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Times New Roman"/>
                        </a:rPr>
                        <a:t>час прийняття рішень.</a:t>
                      </a:r>
                      <a:endParaRPr lang="uk-UA" sz="1600" b="1" dirty="0">
                        <a:solidFill>
                          <a:srgbClr val="002060"/>
                        </a:solidFill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Times New Roman"/>
                        </a:rPr>
                        <a:t>5.  Зниження персональної відповідальності.</a:t>
                      </a:r>
                      <a:endParaRPr lang="uk-UA" sz="1600" b="1" dirty="0">
                        <a:solidFill>
                          <a:srgbClr val="002060"/>
                        </a:solidFill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Times New Roman"/>
                        </a:rPr>
                        <a:t>6.  Зникає або зменшується відчуження народу від влади</a:t>
                      </a:r>
                      <a:endParaRPr lang="uk-UA" sz="1600" b="1" dirty="0">
                        <a:solidFill>
                          <a:srgbClr val="002060"/>
                        </a:solidFill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Times New Roman"/>
                        </a:rPr>
                        <a:t>1.  Можливість для народу обирати та періодично змінювати своїх представників.</a:t>
                      </a:r>
                      <a:endParaRPr lang="uk-UA" sz="1600" b="1" dirty="0">
                        <a:solidFill>
                          <a:srgbClr val="002060"/>
                        </a:solidFill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Times New Roman"/>
                        </a:rPr>
                        <a:t>2.  Створюються умови для концентрації влади в одній установі</a:t>
                      </a:r>
                      <a:endParaRPr lang="uk-UA" sz="1600" b="1" dirty="0">
                        <a:solidFill>
                          <a:srgbClr val="002060"/>
                        </a:solidFill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Times New Roman"/>
                        </a:rPr>
                        <a:t>3.  Компетентність і відповідальність осіб, що здійснюють  владу.</a:t>
                      </a:r>
                      <a:endParaRPr lang="uk-UA" sz="1600" b="1" dirty="0">
                        <a:solidFill>
                          <a:srgbClr val="002060"/>
                        </a:solidFill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Times New Roman"/>
                        </a:rPr>
                        <a:t>4.  Можливість забезпечення прав меншості.</a:t>
                      </a:r>
                      <a:endParaRPr lang="uk-UA" sz="1600" b="1" dirty="0">
                        <a:solidFill>
                          <a:srgbClr val="002060"/>
                        </a:solidFill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Times New Roman"/>
                        </a:rPr>
                        <a:t>5.  Багатопартійність та розмаїття поглядів і думок.</a:t>
                      </a:r>
                      <a:endParaRPr lang="uk-UA" sz="1600" b="1" dirty="0">
                        <a:solidFill>
                          <a:srgbClr val="002060"/>
                        </a:solidFill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1600" b="1" dirty="0">
                          <a:solidFill>
                            <a:srgbClr val="002060"/>
                          </a:solidFill>
                          <a:latin typeface="Times New Roman"/>
                        </a:rPr>
                        <a:t>6.  Народ реально виявляє політичну активність лише під час виборі</a:t>
                      </a:r>
                      <a:endParaRPr lang="uk-UA" sz="1600" b="1" dirty="0">
                        <a:solidFill>
                          <a:srgbClr val="002060"/>
                        </a:solidFill>
                      </a:endParaRPr>
                    </a:p>
                  </a:txBody>
                  <a:tcPr marL="66261" marR="66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555776" y="188640"/>
            <a:ext cx="32204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i="1" dirty="0" smtClean="0">
                <a:solidFill>
                  <a:srgbClr val="0070C0"/>
                </a:solidFill>
              </a:rPr>
              <a:t>«Коло думок»</a:t>
            </a:r>
            <a:endParaRPr lang="ru-RU" sz="4000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08720"/>
            <a:ext cx="72728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                    Робота </a:t>
            </a:r>
            <a:r>
              <a:rPr lang="ru-RU" sz="2400" b="1" dirty="0" err="1" smtClean="0"/>
              <a:t>з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правовим</a:t>
            </a:r>
            <a:r>
              <a:rPr lang="ru-RU" sz="2400" b="1" dirty="0" smtClean="0"/>
              <a:t> документом</a:t>
            </a:r>
            <a:endParaRPr lang="ru-RU" sz="2400" dirty="0" smtClean="0"/>
          </a:p>
          <a:p>
            <a:r>
              <a:rPr lang="ru-RU" sz="2400" dirty="0" err="1" smtClean="0"/>
              <a:t>Учні</a:t>
            </a:r>
            <a:r>
              <a:rPr lang="ru-RU" sz="2400" dirty="0" smtClean="0"/>
              <a:t> </a:t>
            </a:r>
            <a:r>
              <a:rPr lang="ru-RU" sz="2400" dirty="0" err="1" smtClean="0"/>
              <a:t>мають</a:t>
            </a:r>
            <a:r>
              <a:rPr lang="ru-RU" sz="2400" dirty="0" smtClean="0"/>
              <a:t> </a:t>
            </a:r>
            <a:r>
              <a:rPr lang="ru-RU" sz="2400" dirty="0" err="1" smtClean="0"/>
              <a:t>опрацювати</a:t>
            </a:r>
            <a:r>
              <a:rPr lang="ru-RU" sz="2400" dirty="0" smtClean="0"/>
              <a:t> документ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виконати</a:t>
            </a:r>
            <a:r>
              <a:rPr lang="ru-RU" sz="2400" dirty="0" smtClean="0"/>
              <a:t> </a:t>
            </a:r>
            <a:r>
              <a:rPr lang="ru-RU" sz="2400" dirty="0" err="1" smtClean="0"/>
              <a:t>завдання</a:t>
            </a:r>
            <a:r>
              <a:rPr lang="ru-RU" sz="2400" dirty="0" smtClean="0"/>
              <a:t>.</a:t>
            </a:r>
          </a:p>
          <a:p>
            <a:r>
              <a:rPr lang="ru-RU" sz="2400" i="1" dirty="0" smtClean="0"/>
              <a:t>Ст. 26</a:t>
            </a:r>
            <a:r>
              <a:rPr lang="ru-RU" sz="2400" dirty="0" smtClean="0"/>
              <a:t> Закону «Про </a:t>
            </a:r>
            <a:r>
              <a:rPr lang="ru-RU" sz="2400" dirty="0" err="1" smtClean="0"/>
              <a:t>місцеве</a:t>
            </a:r>
            <a:r>
              <a:rPr lang="ru-RU" sz="2400" dirty="0" smtClean="0"/>
              <a:t> </a:t>
            </a:r>
            <a:r>
              <a:rPr lang="ru-RU" sz="2400" dirty="0" err="1" smtClean="0"/>
              <a:t>самоврядування</a:t>
            </a:r>
            <a:r>
              <a:rPr lang="ru-RU" sz="2400" dirty="0" smtClean="0"/>
              <a:t> в </a:t>
            </a:r>
            <a:r>
              <a:rPr lang="ru-RU" sz="2400" dirty="0" err="1" smtClean="0"/>
              <a:t>Україні</a:t>
            </a:r>
            <a:r>
              <a:rPr lang="ru-RU" sz="2400" dirty="0" smtClean="0"/>
              <a:t>»</a:t>
            </a:r>
          </a:p>
          <a:p>
            <a:r>
              <a:rPr lang="ru-RU" sz="2400" dirty="0" smtClean="0"/>
              <a:t>До </a:t>
            </a:r>
            <a:r>
              <a:rPr lang="ru-RU" sz="2400" dirty="0" err="1" smtClean="0"/>
              <a:t>компетенції</a:t>
            </a:r>
            <a:r>
              <a:rPr lang="ru-RU" sz="2400" dirty="0" smtClean="0"/>
              <a:t> </a:t>
            </a:r>
            <a:r>
              <a:rPr lang="ru-RU" sz="2400" dirty="0" err="1" smtClean="0"/>
              <a:t>місцевих</a:t>
            </a:r>
            <a:r>
              <a:rPr lang="ru-RU" sz="2400" dirty="0" smtClean="0"/>
              <a:t> рад </a:t>
            </a:r>
            <a:r>
              <a:rPr lang="ru-RU" sz="2400" dirty="0" err="1" smtClean="0"/>
              <a:t>народних</a:t>
            </a:r>
            <a:r>
              <a:rPr lang="ru-RU" sz="2400" dirty="0" smtClean="0"/>
              <a:t> </a:t>
            </a:r>
            <a:r>
              <a:rPr lang="ru-RU" sz="2400" dirty="0" err="1" smtClean="0"/>
              <a:t>депутатів</a:t>
            </a:r>
            <a:r>
              <a:rPr lang="ru-RU" sz="2400" dirty="0" smtClean="0"/>
              <a:t> </a:t>
            </a:r>
            <a:r>
              <a:rPr lang="ru-RU" sz="2400" dirty="0" err="1" smtClean="0"/>
              <a:t>належить</a:t>
            </a:r>
            <a:r>
              <a:rPr lang="ru-RU" sz="2400" dirty="0" smtClean="0"/>
              <a:t> </a:t>
            </a:r>
            <a:r>
              <a:rPr lang="ru-RU" sz="2400" dirty="0" err="1" smtClean="0"/>
              <a:t>встановлення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відповідно</a:t>
            </a:r>
            <a:r>
              <a:rPr lang="ru-RU" sz="2400" dirty="0" smtClean="0"/>
              <a:t> до </a:t>
            </a:r>
            <a:r>
              <a:rPr lang="ru-RU" sz="2400" dirty="0" err="1" smtClean="0"/>
              <a:t>законодавства</a:t>
            </a:r>
            <a:r>
              <a:rPr lang="ru-RU" sz="2400" dirty="0" smtClean="0"/>
              <a:t> правил 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питань</a:t>
            </a:r>
            <a:r>
              <a:rPr lang="ru-RU" sz="2400" dirty="0" smtClean="0"/>
              <a:t> благоустрою </a:t>
            </a:r>
            <a:r>
              <a:rPr lang="ru-RU" sz="2400" dirty="0" err="1" smtClean="0"/>
              <a:t>території</a:t>
            </a:r>
            <a:r>
              <a:rPr lang="ru-RU" sz="2400" dirty="0" smtClean="0"/>
              <a:t>, </a:t>
            </a:r>
            <a:r>
              <a:rPr lang="ru-RU" sz="2400" dirty="0" err="1" smtClean="0"/>
              <a:t>населеного</a:t>
            </a:r>
            <a:r>
              <a:rPr lang="ru-RU" sz="2400" dirty="0" smtClean="0"/>
              <a:t> пункту, </a:t>
            </a:r>
            <a:r>
              <a:rPr lang="ru-RU" sz="2400" dirty="0" err="1" smtClean="0"/>
              <a:t>забезпечення</a:t>
            </a:r>
            <a:r>
              <a:rPr lang="ru-RU" sz="2400" dirty="0" smtClean="0"/>
              <a:t> в </a:t>
            </a:r>
            <a:r>
              <a:rPr lang="ru-RU" sz="2400" dirty="0" err="1" smtClean="0"/>
              <a:t>ньому</a:t>
            </a:r>
            <a:r>
              <a:rPr lang="ru-RU" sz="2400" dirty="0" smtClean="0"/>
              <a:t> </a:t>
            </a:r>
            <a:r>
              <a:rPr lang="ru-RU" sz="2400" dirty="0" err="1" smtClean="0"/>
              <a:t>чистоти</a:t>
            </a:r>
            <a:r>
              <a:rPr lang="ru-RU" sz="2400" dirty="0" smtClean="0"/>
              <a:t>, порядку, </a:t>
            </a:r>
            <a:r>
              <a:rPr lang="ru-RU" sz="2400" dirty="0" err="1" smtClean="0"/>
              <a:t>торгівлі</a:t>
            </a:r>
            <a:r>
              <a:rPr lang="ru-RU" sz="2400" dirty="0" smtClean="0"/>
              <a:t> на ринках</a:t>
            </a:r>
            <a:r>
              <a:rPr lang="ru-RU" sz="2400" dirty="0" smtClean="0"/>
              <a:t>…</a:t>
            </a:r>
          </a:p>
          <a:p>
            <a:endParaRPr lang="ru-RU" sz="2400" dirty="0" smtClean="0"/>
          </a:p>
          <a:p>
            <a:r>
              <a:rPr lang="ru-RU" sz="2400" i="1" dirty="0" smtClean="0"/>
              <a:t>                                 </a:t>
            </a:r>
            <a:r>
              <a:rPr lang="ru-RU" sz="2400" i="1" dirty="0" err="1" smtClean="0"/>
              <a:t>Завдання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учням</a:t>
            </a:r>
            <a:endParaRPr lang="ru-RU" sz="2400" i="1" dirty="0" smtClean="0"/>
          </a:p>
          <a:p>
            <a:r>
              <a:rPr lang="ru-RU" sz="2400" dirty="0" smtClean="0"/>
              <a:t>•  </a:t>
            </a:r>
            <a:r>
              <a:rPr lang="ru-RU" sz="2400" dirty="0" smtClean="0"/>
              <a:t>Навести </a:t>
            </a:r>
            <a:r>
              <a:rPr lang="ru-RU" sz="2400" dirty="0" err="1" smtClean="0"/>
              <a:t>конкретні</a:t>
            </a:r>
            <a:r>
              <a:rPr lang="ru-RU" sz="2400" dirty="0" smtClean="0"/>
              <a:t> </a:t>
            </a:r>
            <a:r>
              <a:rPr lang="ru-RU" sz="2400" dirty="0" err="1" smtClean="0"/>
              <a:t>приклади</a:t>
            </a:r>
            <a:r>
              <a:rPr lang="ru-RU" sz="2400" dirty="0" smtClean="0"/>
              <a:t> </a:t>
            </a:r>
            <a:r>
              <a:rPr lang="ru-RU" sz="2400" dirty="0" err="1" smtClean="0"/>
              <a:t>питань</a:t>
            </a:r>
            <a:r>
              <a:rPr lang="ru-RU" sz="2400" dirty="0" smtClean="0"/>
              <a:t>, </a:t>
            </a:r>
            <a:r>
              <a:rPr lang="ru-RU" sz="2400" dirty="0" err="1" smtClean="0"/>
              <a:t>які</a:t>
            </a:r>
            <a:r>
              <a:rPr lang="ru-RU" sz="2400" dirty="0" smtClean="0"/>
              <a:t> </a:t>
            </a:r>
            <a:r>
              <a:rPr lang="ru-RU" sz="2400" dirty="0" err="1" smtClean="0"/>
              <a:t>вирішують</a:t>
            </a:r>
            <a:r>
              <a:rPr lang="ru-RU" sz="2400" dirty="0" smtClean="0"/>
              <a:t> </a:t>
            </a:r>
            <a:r>
              <a:rPr lang="ru-RU" sz="2400" dirty="0" err="1" smtClean="0"/>
              <a:t>органи</a:t>
            </a:r>
            <a:r>
              <a:rPr lang="ru-RU" sz="2400" dirty="0" smtClean="0"/>
              <a:t> </a:t>
            </a:r>
            <a:r>
              <a:rPr lang="ru-RU" sz="2400" dirty="0" err="1" smtClean="0"/>
              <a:t>місцевого</a:t>
            </a:r>
            <a:r>
              <a:rPr lang="ru-RU" sz="2400" dirty="0" smtClean="0"/>
              <a:t> </a:t>
            </a:r>
            <a:r>
              <a:rPr lang="ru-RU" sz="2400" dirty="0" err="1" smtClean="0"/>
              <a:t>самоврядування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>
                <a:alpha val="52000"/>
              </a:srgb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96952"/>
            <a:ext cx="7772400" cy="14700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Вправи для очей</a:t>
            </a:r>
            <a:endParaRPr lang="ru-RU" sz="72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Рисунок 3" descr="око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196752"/>
            <a:ext cx="301783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Рисунок 4" descr="bodypart11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043608" y="1196752"/>
            <a:ext cx="2857500" cy="161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Презентация3</Template>
  <TotalTime>42</TotalTime>
  <Words>704</Words>
  <Application>Microsoft Office PowerPoint</Application>
  <PresentationFormat>Экран (4:3)</PresentationFormat>
  <Paragraphs>92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Презентация3</vt:lpstr>
      <vt:lpstr>Тема: Як громадяни беруть участь у житті демократичної держави</vt:lpstr>
      <vt:lpstr>Бесіда з елементами опитування 1.  Яку важливу роль відіграє освіта в житті людини? 2.  Чому потрібно навчатися протягом життя? 3.  Як українське законодавство гарантує громадянам право на  освіту? </vt:lpstr>
      <vt:lpstr>Після засвоєння цієї теми ви зможете :</vt:lpstr>
      <vt:lpstr>План уроку</vt:lpstr>
      <vt:lpstr>Поміркуємо</vt:lpstr>
      <vt:lpstr>Слайд 6</vt:lpstr>
      <vt:lpstr>Слайд 7</vt:lpstr>
      <vt:lpstr>Слайд 8</vt:lpstr>
      <vt:lpstr>Вправи для очей</vt:lpstr>
      <vt:lpstr>Слайд 10</vt:lpstr>
      <vt:lpstr>Слайд 11</vt:lpstr>
      <vt:lpstr>Слайд 12</vt:lpstr>
      <vt:lpstr>Слайд 13</vt:lpstr>
      <vt:lpstr>Слайд 14</vt:lpstr>
      <vt:lpstr>Слайд 15</vt:lpstr>
      <vt:lpstr>Система органів місцевого самоврядування 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Як громадяни беруть участь у житті демократичної держави</dc:title>
  <dc:creator>Usert</dc:creator>
  <cp:lastModifiedBy>Usert</cp:lastModifiedBy>
  <cp:revision>7</cp:revision>
  <dcterms:created xsi:type="dcterms:W3CDTF">2013-03-16T07:39:49Z</dcterms:created>
  <dcterms:modified xsi:type="dcterms:W3CDTF">2013-03-16T11:58:35Z</dcterms:modified>
</cp:coreProperties>
</file>