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12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F9FE4F-AC53-4A7E-8462-82B7F51D0B2C}" type="datetimeFigureOut">
              <a:rPr lang="ru-RU" smtClean="0"/>
              <a:pPr/>
              <a:t>11.03.2013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7DE769-F154-47CB-9F2C-98171E2D854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mtClean="0"/>
              <a:t>Начальные сведенияо курсе, а также книги (пособия) и материалы, необходимые для занятия/проекта.</a:t>
            </a:r>
          </a:p>
        </p:txBody>
      </p:sp>
      <p:sp>
        <p:nvSpPr>
          <p:cNvPr id="1741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30867A9-E61B-4B7C-9A55-280C326DAA7A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mtClean="0"/>
              <a:t>Введение</a:t>
            </a:r>
          </a:p>
        </p:txBody>
      </p:sp>
      <p:sp>
        <p:nvSpPr>
          <p:cNvPr id="2150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7D52D17-F8F9-4290-ACE3-F08B451C29E9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4515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5539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6563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7587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9635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 dirty="0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0659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683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mtClean="0"/>
              <a:t>План расписания для дополнительных сроков/целей. </a:t>
            </a:r>
          </a:p>
        </p:txBody>
      </p:sp>
      <p:sp>
        <p:nvSpPr>
          <p:cNvPr id="1945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CC1F390-4A4B-4FB3-AC86-B30F3AE402A3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11.03.2013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sm_book.pn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2775" y="1755775"/>
            <a:ext cx="1614488" cy="1689100"/>
          </a:xfrm>
          <a:prstGeom prst="rect">
            <a:avLst/>
          </a:prstGeom>
          <a:noFill/>
          <a:ln w="50800" cap="sq" cmpd="dbl">
            <a:solidFill>
              <a:schemeClr val="accent2"/>
            </a:solidFill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/>
          <a:lstStyle>
            <a:lvl1pPr algn="l">
              <a:buNone/>
              <a:defRPr sz="4400" b="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A16345-2CA8-42FF-B040-BBF8CD5771F6}" type="datetime8">
              <a:rPr lang="ru-RU"/>
              <a:pPr>
                <a:defRPr/>
              </a:pPr>
              <a:t>11.03.2013 18:23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400"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F4357A43-06FE-4CE5-B199-78AC9604CF3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11.03.2013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11.03.2013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11.03.2013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11.03.2013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11.03.2013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844" y="785794"/>
            <a:ext cx="8643998" cy="2355174"/>
          </a:xfrm>
        </p:spPr>
        <p:txBody>
          <a:bodyPr>
            <a:noAutofit/>
          </a:bodyPr>
          <a:lstStyle/>
          <a:p>
            <a:pPr algn="ctr"/>
            <a:r>
              <a:rPr lang="uk-UA" sz="4800" dirty="0" smtClean="0">
                <a:latin typeface="Malgun Gothic" pitchFamily="34" charset="-127"/>
                <a:ea typeface="Malgun Gothic" pitchFamily="34" charset="-127"/>
                <a:cs typeface="David" pitchFamily="34" charset="-79"/>
              </a:rPr>
              <a:t>Тема уроку: Правомірна поведінка та правопорушення</a:t>
            </a:r>
            <a:endParaRPr lang="ru-RU" sz="4800" dirty="0">
              <a:latin typeface="Malgun Gothic" pitchFamily="34" charset="-127"/>
              <a:ea typeface="Malgun Gothic" pitchFamily="34" charset="-127"/>
              <a:cs typeface="David" pitchFamily="34" charset="-79"/>
            </a:endParaRPr>
          </a:p>
        </p:txBody>
      </p:sp>
      <p:pic>
        <p:nvPicPr>
          <p:cNvPr id="1026" name="Picture 2" descr="C:\Users\Usert\Pictures\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17766" y="3573016"/>
            <a:ext cx="3786682" cy="29523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/>
          </p:cNvSpPr>
          <p:nvPr>
            <p:ph type="title" idx="4294967295"/>
          </p:nvPr>
        </p:nvSpPr>
        <p:spPr>
          <a:xfrm>
            <a:off x="1676400" y="228600"/>
            <a:ext cx="7086600" cy="914400"/>
          </a:xfrm>
        </p:spPr>
        <p:txBody>
          <a:bodyPr/>
          <a:lstStyle/>
          <a:p>
            <a:r>
              <a:rPr lang="uk-UA" b="1" i="1" dirty="0" smtClean="0"/>
              <a:t>Мовою документів</a:t>
            </a:r>
          </a:p>
        </p:txBody>
      </p:sp>
      <p:sp>
        <p:nvSpPr>
          <p:cNvPr id="62467" name="Rectangle 3"/>
          <p:cNvSpPr>
            <a:spLocks noGrp="1"/>
          </p:cNvSpPr>
          <p:nvPr>
            <p:ph type="body" idx="4294967295"/>
          </p:nvPr>
        </p:nvSpPr>
        <p:spPr>
          <a:xfrm>
            <a:off x="612775" y="1600200"/>
            <a:ext cx="8153400" cy="4800600"/>
          </a:xfrm>
        </p:spPr>
        <p:txBody>
          <a:bodyPr/>
          <a:lstStyle/>
          <a:p>
            <a:pPr>
              <a:buClr>
                <a:srgbClr val="E36841"/>
              </a:buClr>
              <a:buSzPct val="80000"/>
              <a:buFont typeface="Wingdings" pitchFamily="2" charset="2"/>
              <a:buNone/>
            </a:pPr>
            <a:r>
              <a:rPr lang="uk-UA" b="1" dirty="0" smtClean="0"/>
              <a:t>	Стаття 57 Конституції України </a:t>
            </a:r>
          </a:p>
          <a:p>
            <a:pPr>
              <a:buClr>
                <a:srgbClr val="E36841"/>
              </a:buClr>
              <a:buSzPct val="80000"/>
              <a:buFont typeface="Wingdings" pitchFamily="2" charset="2"/>
              <a:buNone/>
            </a:pPr>
            <a:r>
              <a:rPr lang="uk-UA" b="1" dirty="0" smtClean="0"/>
              <a:t>Кожному гарантується право знати свої права й обов'язки.</a:t>
            </a:r>
            <a:endParaRPr lang="uk-UA" dirty="0" smtClean="0"/>
          </a:p>
          <a:p>
            <a:pPr algn="just">
              <a:buClr>
                <a:srgbClr val="E36841"/>
              </a:buClr>
              <a:buSzPct val="80000"/>
              <a:buFont typeface="Wingdings" pitchFamily="2" charset="2"/>
              <a:buChar char="Ш"/>
            </a:pPr>
            <a:r>
              <a:rPr lang="uk-UA" i="1" dirty="0" smtClean="0"/>
              <a:t>Закони та інші нормативно-правові акти, що визначають права й обов'язки громадян, не доведені до відома населення у порядку, встановленому законом, є не чинними.</a:t>
            </a:r>
          </a:p>
          <a:p>
            <a:pPr>
              <a:buClr>
                <a:srgbClr val="E36841"/>
              </a:buClr>
              <a:buSzPct val="80000"/>
              <a:buFont typeface="Wingdings" pitchFamily="2" charset="2"/>
              <a:buNone/>
            </a:pPr>
            <a:r>
              <a:rPr lang="uk-UA" dirty="0" smtClean="0"/>
              <a:t>	</a:t>
            </a:r>
            <a:r>
              <a:rPr lang="uk-UA" b="1" dirty="0" smtClean="0"/>
              <a:t>Стаття 68 Конституції України</a:t>
            </a:r>
          </a:p>
          <a:p>
            <a:pPr algn="just">
              <a:buClr>
                <a:srgbClr val="E36841"/>
              </a:buClr>
              <a:buSzPct val="80000"/>
              <a:buFont typeface="Wingdings" pitchFamily="2" charset="2"/>
              <a:buChar char="Ш"/>
            </a:pPr>
            <a:r>
              <a:rPr lang="uk-UA" i="1" dirty="0" smtClean="0"/>
              <a:t>Незнання законів не звільняє від юридичної відповідальності.</a:t>
            </a:r>
          </a:p>
        </p:txBody>
      </p:sp>
    </p:spTree>
  </p:cSld>
  <p:clrMapOvr>
    <a:masterClrMapping/>
  </p:clrMapOvr>
  <p:transition>
    <p:pull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2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24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24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24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24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24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24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24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24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24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24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466" grpId="0"/>
      <p:bldP spid="62467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le 1"/>
          <p:cNvSpPr>
            <a:spLocks noGrp="1"/>
          </p:cNvSpPr>
          <p:nvPr>
            <p:ph type="title"/>
          </p:nvPr>
        </p:nvSpPr>
        <p:spPr>
          <a:xfrm>
            <a:off x="357158" y="500042"/>
            <a:ext cx="8153400" cy="576282"/>
          </a:xfrm>
        </p:spPr>
        <p:txBody>
          <a:bodyPr>
            <a:normAutofit fontScale="90000"/>
          </a:bodyPr>
          <a:lstStyle/>
          <a:p>
            <a:pPr algn="ctr"/>
            <a:r>
              <a:rPr lang="uk-UA" sz="4000" dirty="0" smtClean="0"/>
              <a:t>Види юридичної відповідальності</a:t>
            </a:r>
          </a:p>
        </p:txBody>
      </p:sp>
      <p:graphicFrame>
        <p:nvGraphicFramePr>
          <p:cNvPr id="18511" name="Group 79"/>
          <p:cNvGraphicFramePr>
            <a:graphicFrameLocks noGrp="1"/>
          </p:cNvGraphicFramePr>
          <p:nvPr>
            <p:ph sz="quarter" idx="1"/>
          </p:nvPr>
        </p:nvGraphicFramePr>
        <p:xfrm>
          <a:off x="285720" y="1428736"/>
          <a:ext cx="8153400" cy="4495801"/>
        </p:xfrm>
        <a:graphic>
          <a:graphicData uri="http://schemas.openxmlformats.org/drawingml/2006/table">
            <a:tbl>
              <a:tblPr/>
              <a:tblGrid>
                <a:gridCol w="2038350"/>
                <a:gridCol w="2038350"/>
                <a:gridCol w="2038350"/>
                <a:gridCol w="2038350"/>
              </a:tblGrid>
              <a:tr h="4222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Дисциплінарна</a:t>
                      </a:r>
                    </a:p>
                  </a:txBody>
                  <a:tcPr marL="95923" marR="9592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Адміністративна </a:t>
                      </a:r>
                    </a:p>
                  </a:txBody>
                  <a:tcPr marL="95923" marR="9592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Цивільна</a:t>
                      </a:r>
                    </a:p>
                  </a:txBody>
                  <a:tcPr marL="95923" marR="9592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Кримінальна </a:t>
                      </a:r>
                    </a:p>
                  </a:txBody>
                  <a:tcPr marL="95923" marR="9592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</a:tr>
              <a:tr h="20367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Оголошення догани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Звільнення з роботи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923" marR="9592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1E5D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Штраф, відшкодування шкоди,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офіційне попередження,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конфіскація, позбавлення спеціального права, виправні роботи, арешт</a:t>
                      </a:r>
                    </a:p>
                  </a:txBody>
                  <a:tcPr marL="95923" marR="9592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1E5D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Відшкодування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збитків</a:t>
                      </a:r>
                    </a:p>
                  </a:txBody>
                  <a:tcPr marL="95923" marR="9592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1E5D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Штраф, громадські роботи, виправні роботи, арешт, позбавлення волі на певний строк</a:t>
                      </a:r>
                    </a:p>
                  </a:txBody>
                  <a:tcPr marL="95923" marR="9592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1E5DC"/>
                    </a:solidFill>
                  </a:tcPr>
                </a:tc>
              </a:tr>
              <a:tr h="20367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працівник може притягатися з моменту, коли він за віком досяг трудової праводієздатності й уклав трудовий договір з роботодавцем (тобто з 14 років, якщо працює)</a:t>
                      </a:r>
                    </a:p>
                  </a:txBody>
                  <a:tcPr marL="95923" marR="9592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0F3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настає з 16 років, на батьків порушника у віці від 14 до 16 років, (або тих, хто їх заступає) може бути накладений штраф.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923" marR="9592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0F3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        до 15 років шкоду компенсуватимуть батьки, з досягненням 15-річного віку, якщо це можливо, збитки відшкодовуються самостійно</a:t>
                      </a:r>
                    </a:p>
                  </a:txBody>
                  <a:tcPr marL="95923" marR="9592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0F3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підлягають особи з 16 років, а за деякі злочини — з 14 років</a:t>
                      </a:r>
                      <a:endParaRPr kumimoji="0" lang="uk-UA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923" marR="9592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0F3EE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84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85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5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85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85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Grp="1"/>
          </p:cNvSpPr>
          <p:nvPr>
            <p:ph type="title"/>
          </p:nvPr>
        </p:nvSpPr>
        <p:spPr>
          <a:xfrm>
            <a:off x="571472" y="428604"/>
            <a:ext cx="8077200" cy="1000148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ru-RU" sz="1800" i="1" dirty="0" err="1" smtClean="0">
                <a:solidFill>
                  <a:srgbClr val="0070C0"/>
                </a:solidFill>
              </a:rPr>
              <a:t>Які</a:t>
            </a:r>
            <a:r>
              <a:rPr lang="ru-RU" sz="1800" i="1" dirty="0" smtClean="0">
                <a:solidFill>
                  <a:srgbClr val="0070C0"/>
                </a:solidFill>
              </a:rPr>
              <a:t> </a:t>
            </a:r>
            <a:r>
              <a:rPr lang="ru-RU" sz="1800" i="1" dirty="0" err="1" smtClean="0">
                <a:solidFill>
                  <a:srgbClr val="0070C0"/>
                </a:solidFill>
              </a:rPr>
              <a:t>правопорушення</a:t>
            </a:r>
            <a:r>
              <a:rPr lang="ru-RU" sz="1800" i="1" dirty="0" smtClean="0">
                <a:solidFill>
                  <a:srgbClr val="0070C0"/>
                </a:solidFill>
              </a:rPr>
              <a:t>  </a:t>
            </a:r>
            <a:r>
              <a:rPr lang="ru-RU" sz="1800" i="1" dirty="0" err="1" smtClean="0">
                <a:solidFill>
                  <a:srgbClr val="0070C0"/>
                </a:solidFill>
              </a:rPr>
              <a:t>скоїли</a:t>
            </a:r>
            <a:r>
              <a:rPr lang="ru-RU" sz="1800" i="1" dirty="0" smtClean="0">
                <a:solidFill>
                  <a:srgbClr val="0070C0"/>
                </a:solidFill>
              </a:rPr>
              <a:t> </a:t>
            </a:r>
            <a:r>
              <a:rPr lang="ru-RU" sz="1800" i="1" dirty="0" err="1" smtClean="0">
                <a:solidFill>
                  <a:srgbClr val="0070C0"/>
                </a:solidFill>
              </a:rPr>
              <a:t>ці</a:t>
            </a:r>
            <a:r>
              <a:rPr lang="ru-RU" sz="1800" i="1" dirty="0" smtClean="0">
                <a:solidFill>
                  <a:srgbClr val="0070C0"/>
                </a:solidFill>
              </a:rPr>
              <a:t> люди ? </a:t>
            </a:r>
            <a:br>
              <a:rPr lang="ru-RU" sz="1800" i="1" dirty="0" smtClean="0">
                <a:solidFill>
                  <a:srgbClr val="0070C0"/>
                </a:solidFill>
              </a:rPr>
            </a:br>
            <a:r>
              <a:rPr lang="ru-RU" sz="1800" i="1" dirty="0" err="1" smtClean="0">
                <a:solidFill>
                  <a:srgbClr val="0070C0"/>
                </a:solidFill>
              </a:rPr>
              <a:t>Який</a:t>
            </a:r>
            <a:r>
              <a:rPr lang="ru-RU" sz="1800" i="1" dirty="0" smtClean="0">
                <a:solidFill>
                  <a:srgbClr val="0070C0"/>
                </a:solidFill>
              </a:rPr>
              <a:t> вид </a:t>
            </a:r>
            <a:r>
              <a:rPr lang="ru-RU" sz="1800" i="1" dirty="0" err="1" smtClean="0">
                <a:solidFill>
                  <a:srgbClr val="0070C0"/>
                </a:solidFill>
              </a:rPr>
              <a:t>відповідальності</a:t>
            </a:r>
            <a:r>
              <a:rPr lang="ru-RU" sz="1800" i="1" dirty="0" smtClean="0">
                <a:solidFill>
                  <a:srgbClr val="0070C0"/>
                </a:solidFill>
              </a:rPr>
              <a:t> </a:t>
            </a:r>
            <a:r>
              <a:rPr lang="ru-RU" sz="1800" i="1" dirty="0" err="1" smtClean="0">
                <a:solidFill>
                  <a:srgbClr val="0070C0"/>
                </a:solidFill>
              </a:rPr>
              <a:t>передбачений</a:t>
            </a:r>
            <a:r>
              <a:rPr lang="ru-RU" sz="1800" i="1" dirty="0" smtClean="0">
                <a:solidFill>
                  <a:srgbClr val="0070C0"/>
                </a:solidFill>
              </a:rPr>
              <a:t> за </a:t>
            </a:r>
            <a:r>
              <a:rPr lang="ru-RU" sz="1800" i="1" dirty="0" err="1" smtClean="0">
                <a:solidFill>
                  <a:srgbClr val="0070C0"/>
                </a:solidFill>
              </a:rPr>
              <a:t>ці</a:t>
            </a:r>
            <a:r>
              <a:rPr lang="ru-RU" sz="1800" i="1" dirty="0" smtClean="0">
                <a:solidFill>
                  <a:srgbClr val="0070C0"/>
                </a:solidFill>
              </a:rPr>
              <a:t> </a:t>
            </a:r>
            <a:r>
              <a:rPr lang="ru-RU" sz="1800" i="1" dirty="0" err="1" smtClean="0">
                <a:solidFill>
                  <a:srgbClr val="0070C0"/>
                </a:solidFill>
              </a:rPr>
              <a:t>дії</a:t>
            </a:r>
            <a:r>
              <a:rPr lang="ru-RU" sz="1800" i="1" dirty="0" smtClean="0">
                <a:solidFill>
                  <a:srgbClr val="0070C0"/>
                </a:solidFill>
              </a:rPr>
              <a:t> ? </a:t>
            </a:r>
            <a:br>
              <a:rPr lang="ru-RU" sz="1800" i="1" dirty="0" smtClean="0">
                <a:solidFill>
                  <a:srgbClr val="0070C0"/>
                </a:solidFill>
              </a:rPr>
            </a:br>
            <a:r>
              <a:rPr lang="ru-RU" sz="1800" i="1" dirty="0" err="1" smtClean="0">
                <a:solidFill>
                  <a:srgbClr val="0070C0"/>
                </a:solidFill>
              </a:rPr>
              <a:t>Чи</a:t>
            </a:r>
            <a:r>
              <a:rPr lang="ru-RU" sz="1800" i="1" dirty="0" smtClean="0">
                <a:solidFill>
                  <a:srgbClr val="0070C0"/>
                </a:solidFill>
              </a:rPr>
              <a:t> </a:t>
            </a:r>
            <a:r>
              <a:rPr lang="ru-RU" sz="1800" i="1" dirty="0" err="1" smtClean="0">
                <a:solidFill>
                  <a:srgbClr val="0070C0"/>
                </a:solidFill>
              </a:rPr>
              <a:t>будуть</a:t>
            </a:r>
            <a:r>
              <a:rPr lang="ru-RU" sz="1800" i="1" dirty="0" smtClean="0">
                <a:solidFill>
                  <a:srgbClr val="0070C0"/>
                </a:solidFill>
              </a:rPr>
              <a:t> вони </a:t>
            </a:r>
            <a:r>
              <a:rPr lang="ru-RU" sz="1800" i="1" dirty="0" err="1" smtClean="0">
                <a:solidFill>
                  <a:srgbClr val="0070C0"/>
                </a:solidFill>
              </a:rPr>
              <a:t>притягнуті</a:t>
            </a:r>
            <a:r>
              <a:rPr lang="ru-RU" sz="1800" i="1" dirty="0" smtClean="0">
                <a:solidFill>
                  <a:srgbClr val="0070C0"/>
                </a:solidFill>
              </a:rPr>
              <a:t> до </a:t>
            </a:r>
            <a:r>
              <a:rPr lang="ru-RU" sz="1800" i="1" dirty="0" err="1" smtClean="0">
                <a:solidFill>
                  <a:srgbClr val="0070C0"/>
                </a:solidFill>
              </a:rPr>
              <a:t>відповідальності</a:t>
            </a:r>
            <a:r>
              <a:rPr lang="ru-RU" sz="1800" i="1" dirty="0" smtClean="0">
                <a:solidFill>
                  <a:srgbClr val="0070C0"/>
                </a:solidFill>
              </a:rPr>
              <a:t> ?</a:t>
            </a:r>
          </a:p>
        </p:txBody>
      </p:sp>
      <p:sp>
        <p:nvSpPr>
          <p:cNvPr id="20482" name="Rectangle 2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353204" cy="4248168"/>
          </a:xfrm>
        </p:spPr>
        <p:txBody>
          <a:bodyPr>
            <a:normAutofit fontScale="92500" lnSpcReduction="20000"/>
          </a:bodyPr>
          <a:lstStyle/>
          <a:p>
            <a:pPr>
              <a:buSzPct val="75000"/>
              <a:buFont typeface="Wingdings" pitchFamily="2" charset="2"/>
              <a:buChar char="Ø"/>
            </a:pPr>
            <a:r>
              <a:rPr lang="uk-UA" sz="1800" dirty="0" smtClean="0"/>
              <a:t>Марійка, 3 роки, повертаючись із татом з парку, вибігла на проїзну частину вулиці, що спричинило аварію та серйозне пошкодження автомобіля.</a:t>
            </a:r>
            <a:endParaRPr lang="ru-RU" sz="1800" dirty="0" smtClean="0"/>
          </a:p>
          <a:p>
            <a:pPr>
              <a:buSzPct val="75000"/>
              <a:buFont typeface="Wingdings" pitchFamily="2" charset="2"/>
              <a:buChar char="Ø"/>
            </a:pPr>
            <a:r>
              <a:rPr lang="uk-UA" sz="1800" dirty="0" smtClean="0"/>
              <a:t>Віктор, 15 років, катаючись на велосипеді, збив перехожого з дорогим магнітофоном у руках. Магнітофон розбився.</a:t>
            </a:r>
            <a:endParaRPr lang="ru-RU" sz="1800" dirty="0" smtClean="0"/>
          </a:p>
          <a:p>
            <a:pPr lvl="0">
              <a:buSzPct val="75000"/>
              <a:buFont typeface="Wingdings" pitchFamily="2" charset="2"/>
              <a:buChar char="Ø"/>
            </a:pPr>
            <a:r>
              <a:rPr lang="uk-UA" sz="1800" dirty="0" smtClean="0"/>
              <a:t>Катерина, 17 років, поцупила з вітрини магазину</a:t>
            </a:r>
            <a:br>
              <a:rPr lang="uk-UA" sz="1800" dirty="0" smtClean="0"/>
            </a:br>
            <a:r>
              <a:rPr lang="uk-UA" sz="1800" dirty="0" smtClean="0"/>
              <a:t>красиві дорогі окуляри.</a:t>
            </a:r>
            <a:endParaRPr lang="ru-RU" sz="1800" dirty="0" smtClean="0"/>
          </a:p>
          <a:p>
            <a:pPr lvl="0">
              <a:buSzPct val="75000"/>
              <a:buFont typeface="Wingdings" pitchFamily="2" charset="2"/>
              <a:buChar char="Ø"/>
            </a:pPr>
            <a:r>
              <a:rPr lang="uk-UA" sz="1800" dirty="0" smtClean="0"/>
              <a:t>Валентина, 18 років, яка працює на пошті, запізнилася на роботу.</a:t>
            </a:r>
            <a:endParaRPr lang="ru-RU" sz="1800" dirty="0" smtClean="0"/>
          </a:p>
          <a:p>
            <a:pPr lvl="0">
              <a:buSzPct val="75000"/>
              <a:buFont typeface="Wingdings" pitchFamily="2" charset="2"/>
              <a:buChar char="Ø"/>
            </a:pPr>
            <a:r>
              <a:rPr lang="uk-UA" sz="1800" dirty="0" smtClean="0"/>
              <a:t>Мар'ян, 1 1 років, штовхнув однокласника, той упав і</a:t>
            </a:r>
            <a:br>
              <a:rPr lang="uk-UA" sz="1800" dirty="0" smtClean="0"/>
            </a:br>
            <a:r>
              <a:rPr lang="uk-UA" sz="1800" dirty="0" smtClean="0"/>
              <a:t>отримав струс мозку.</a:t>
            </a:r>
            <a:endParaRPr lang="ru-RU" sz="1800" dirty="0" smtClean="0"/>
          </a:p>
          <a:p>
            <a:pPr lvl="0">
              <a:buSzPct val="75000"/>
              <a:buFont typeface="Wingdings" pitchFamily="2" charset="2"/>
              <a:buChar char="Ø"/>
            </a:pPr>
            <a:r>
              <a:rPr lang="uk-UA" sz="1800" dirty="0" smtClean="0"/>
              <a:t>Людмила, 15 років, назбирала в лісі конвалій, що за­</a:t>
            </a:r>
            <a:br>
              <a:rPr lang="uk-UA" sz="1800" dirty="0" smtClean="0"/>
            </a:br>
            <a:r>
              <a:rPr lang="uk-UA" sz="1800" dirty="0" smtClean="0"/>
              <a:t>несені до Червоної книги України, і торгувала ними.</a:t>
            </a:r>
            <a:endParaRPr lang="ru-RU" sz="1800" dirty="0" smtClean="0"/>
          </a:p>
          <a:p>
            <a:pPr lvl="0">
              <a:buSzPct val="75000"/>
              <a:buFont typeface="Wingdings" pitchFamily="2" charset="2"/>
              <a:buChar char="Ø"/>
            </a:pPr>
            <a:r>
              <a:rPr lang="uk-UA" sz="1800" dirty="0" smtClean="0"/>
              <a:t>Три хлопці — 14,15 і 16 років — увечері зупинили</a:t>
            </a:r>
            <a:br>
              <a:rPr lang="uk-UA" sz="1800" dirty="0" smtClean="0"/>
            </a:br>
            <a:r>
              <a:rPr lang="uk-UA" sz="1800" dirty="0" smtClean="0"/>
              <a:t>перехожого і відібрали в нього гаманець.</a:t>
            </a:r>
            <a:endParaRPr lang="ru-RU" sz="1800" dirty="0"/>
          </a:p>
        </p:txBody>
      </p:sp>
    </p:spTree>
  </p:cSld>
  <p:clrMapOvr>
    <a:masterClrMapping/>
  </p:clrMapOvr>
  <p:transition>
    <p:cover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4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4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04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04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04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04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04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04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04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04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04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04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048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048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048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048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1" grpId="0"/>
      <p:bldP spid="20482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979712" y="1988840"/>
            <a:ext cx="6172200" cy="1371600"/>
          </a:xfrm>
        </p:spPr>
        <p:txBody>
          <a:bodyPr/>
          <a:lstStyle/>
          <a:p>
            <a:pPr>
              <a:buFont typeface="Wingdings" pitchFamily="2" charset="2"/>
              <a:buChar char="q"/>
            </a:pPr>
            <a:r>
              <a:rPr lang="uk-UA" dirty="0" smtClean="0"/>
              <a:t> </a:t>
            </a:r>
            <a:r>
              <a:rPr lang="uk-UA" dirty="0" smtClean="0">
                <a:solidFill>
                  <a:schemeClr val="tx2">
                    <a:lumMod val="75000"/>
                  </a:schemeClr>
                </a:solidFill>
              </a:rPr>
              <a:t>Читати § 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6</a:t>
            </a:r>
          </a:p>
          <a:p>
            <a:pPr>
              <a:buFont typeface="Wingdings" pitchFamily="2" charset="2"/>
              <a:buChar char="q"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uk-UA" dirty="0" smtClean="0">
                <a:solidFill>
                  <a:schemeClr val="tx2">
                    <a:lumMod val="75000"/>
                  </a:schemeClr>
                </a:solidFill>
              </a:rPr>
              <a:t>Перегляньте 2-3 газети за минулий тиждень і знайдіть їх сторінках ситуації,що містять інформацію про випадки правопорушень.</a:t>
            </a:r>
            <a:endParaRPr lang="uk-UA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buFont typeface="Wingdings" pitchFamily="2" charset="2"/>
              <a:buChar char="q"/>
            </a:pPr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1476375" y="549275"/>
            <a:ext cx="6767513" cy="863501"/>
          </a:xfrm>
        </p:spPr>
        <p:txBody>
          <a:bodyPr/>
          <a:lstStyle/>
          <a:p>
            <a:pPr algn="ctr">
              <a:defRPr/>
            </a:pPr>
            <a:r>
              <a:rPr lang="uk-UA" dirty="0" smtClean="0">
                <a:solidFill>
                  <a:schemeClr val="accent4"/>
                </a:solidFill>
              </a:rPr>
              <a:t>Домашнє завдання</a:t>
            </a:r>
            <a:endParaRPr lang="ru-RU" dirty="0">
              <a:solidFill>
                <a:schemeClr val="accent4"/>
              </a:solidFill>
            </a:endParaRPr>
          </a:p>
        </p:txBody>
      </p:sp>
      <p:pic>
        <p:nvPicPr>
          <p:cNvPr id="1026" name="Picture 2" descr="D:\школа\1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0152" y="3429000"/>
            <a:ext cx="2599159" cy="3082181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i="1" smtClean="0"/>
              <a:t>Після цього уроку ви зможете:</a:t>
            </a:r>
            <a:endParaRPr lang="ru-RU" smtClean="0"/>
          </a:p>
        </p:txBody>
      </p:sp>
      <p:sp>
        <p:nvSpPr>
          <p:cNvPr id="3" name="Rectangle 2"/>
          <p:cNvSpPr>
            <a:spLocks noGrp="1"/>
          </p:cNvSpPr>
          <p:nvPr>
            <p:ph sz="quarter" idx="1"/>
          </p:nvPr>
        </p:nvSpPr>
        <p:spPr>
          <a:xfrm>
            <a:off x="609600" y="1600200"/>
            <a:ext cx="7994848" cy="4876800"/>
          </a:xfrm>
          <a:ln w="19050" cmpd="dbl">
            <a:solidFill>
              <a:schemeClr val="accent2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pPr>
              <a:buFont typeface="Wingdings" pitchFamily="2" charset="2"/>
              <a:buChar char="Ш"/>
            </a:pPr>
            <a:r>
              <a:rPr lang="uk-UA" sz="2800" i="1" dirty="0" smtClean="0"/>
              <a:t>пояснювати, що таке правопорушення та  юридична відповідальність;</a:t>
            </a:r>
          </a:p>
          <a:p>
            <a:pPr>
              <a:buFont typeface="Wingdings" pitchFamily="2" charset="2"/>
              <a:buNone/>
            </a:pPr>
            <a:endParaRPr lang="uk-UA" sz="2800" dirty="0" smtClean="0"/>
          </a:p>
          <a:p>
            <a:pPr>
              <a:buFont typeface="Wingdings" pitchFamily="2" charset="2"/>
              <a:buChar char="Ш"/>
            </a:pPr>
            <a:r>
              <a:rPr lang="uk-UA" sz="2800" i="1" dirty="0" smtClean="0"/>
              <a:t>розрізняти види правопорушень ї види юридичної відповідальності, що настає, та наводити приклади;</a:t>
            </a:r>
          </a:p>
          <a:p>
            <a:pPr>
              <a:buFont typeface="Wingdings" pitchFamily="2" charset="2"/>
              <a:buNone/>
            </a:pPr>
            <a:endParaRPr lang="uk-UA" sz="2800" dirty="0" smtClean="0"/>
          </a:p>
          <a:p>
            <a:pPr>
              <a:buFont typeface="Wingdings" pitchFamily="2" charset="2"/>
              <a:buChar char="Ш"/>
            </a:pPr>
            <a:r>
              <a:rPr lang="uk-UA" sz="2800" i="1" dirty="0" smtClean="0"/>
              <a:t>обговорювати, за яких умов накладається</a:t>
            </a:r>
            <a:br>
              <a:rPr lang="uk-UA" sz="2800" i="1" dirty="0" smtClean="0"/>
            </a:br>
            <a:r>
              <a:rPr lang="uk-UA" sz="2800" i="1" dirty="0" smtClean="0"/>
              <a:t>юридична відповідальність.</a:t>
            </a:r>
            <a:endParaRPr lang="ru-RU" sz="2800" dirty="0" smtClean="0"/>
          </a:p>
          <a:p>
            <a:pPr>
              <a:buFont typeface="Wingdings" pitchFamily="2" charset="2"/>
              <a:buNone/>
            </a:pPr>
            <a:endParaRPr lang="ru-RU" sz="2800" dirty="0" smtClean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2420888"/>
            <a:ext cx="8429684" cy="3605786"/>
          </a:xfrm>
        </p:spPr>
        <p:txBody>
          <a:bodyPr>
            <a:normAutofit fontScale="90000"/>
          </a:bodyPr>
          <a:lstStyle/>
          <a:p>
            <a:pPr marL="838200" indent="-838200"/>
            <a:r>
              <a:rPr lang="uk-UA" dirty="0" smtClean="0"/>
              <a:t>                                    План уроку  </a:t>
            </a:r>
            <a:br>
              <a:rPr lang="uk-UA" dirty="0" smtClean="0"/>
            </a:br>
            <a:r>
              <a:rPr lang="uk-UA" dirty="0" smtClean="0"/>
              <a:t/>
            </a:r>
            <a:br>
              <a:rPr lang="uk-UA" dirty="0" smtClean="0"/>
            </a:br>
            <a:r>
              <a:rPr lang="uk-UA" dirty="0" smtClean="0"/>
              <a:t>1.</a:t>
            </a:r>
            <a:r>
              <a:rPr lang="uk-UA" sz="32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Яка поведінка є правомірною,яка протиправною?</a:t>
            </a:r>
            <a:r>
              <a:rPr lang="uk-UA" sz="32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/>
            </a:r>
            <a:br>
              <a:rPr lang="uk-UA" sz="32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</a:br>
            <a:r>
              <a:rPr lang="uk-UA" sz="32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2.Що таке правопорушення?</a:t>
            </a:r>
            <a:br>
              <a:rPr lang="uk-UA" sz="32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</a:br>
            <a:r>
              <a:rPr lang="uk-UA" sz="32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3.Як розрізняють правопорушення</a:t>
            </a:r>
            <a:br>
              <a:rPr lang="uk-UA" sz="32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</a:br>
            <a:r>
              <a:rPr lang="uk-UA" sz="32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4.Що називають юридичною відповідальністю</a:t>
            </a:r>
            <a:r>
              <a:rPr lang="ru-RU" sz="32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/>
            </a:r>
            <a:br>
              <a:rPr lang="ru-RU" sz="32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</a:br>
            <a:r>
              <a:rPr lang="uk-UA" dirty="0" smtClean="0"/>
              <a:t/>
            </a:r>
            <a:br>
              <a:rPr lang="uk-UA" dirty="0" smtClean="0"/>
            </a:br>
            <a:r>
              <a:rPr lang="uk-UA" dirty="0" smtClean="0"/>
              <a:t/>
            </a:r>
            <a:br>
              <a:rPr lang="uk-UA" dirty="0" smtClean="0"/>
            </a:br>
            <a:r>
              <a:rPr lang="uk-UA" dirty="0" smtClean="0"/>
              <a:t/>
            </a:r>
            <a:br>
              <a:rPr lang="uk-UA" dirty="0" smtClean="0"/>
            </a:br>
            <a:r>
              <a:rPr lang="uk-UA" dirty="0" smtClean="0"/>
              <a:t/>
            </a:r>
            <a:br>
              <a:rPr lang="uk-UA" dirty="0" smtClean="0"/>
            </a:br>
            <a:endParaRPr lang="ru-RU" dirty="0"/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/>
          </p:cNvSpPr>
          <p:nvPr>
            <p:ph type="title" idx="4294967295"/>
          </p:nvPr>
        </p:nvSpPr>
        <p:spPr>
          <a:xfrm>
            <a:off x="533400" y="228600"/>
            <a:ext cx="8229600" cy="990600"/>
          </a:xfrm>
        </p:spPr>
        <p:txBody>
          <a:bodyPr>
            <a:normAutofit fontScale="90000"/>
          </a:bodyPr>
          <a:lstStyle/>
          <a:p>
            <a:r>
              <a:rPr lang="uk-UA" sz="3600" dirty="0" smtClean="0">
                <a:solidFill>
                  <a:srgbClr val="E36841"/>
                </a:solidFill>
              </a:rPr>
              <a:t>Чи завжди люди діють відповідно до вимог закону?</a:t>
            </a:r>
          </a:p>
        </p:txBody>
      </p:sp>
      <p:sp>
        <p:nvSpPr>
          <p:cNvPr id="51203" name="Rectangle 3"/>
          <p:cNvSpPr>
            <a:spLocks noGrp="1"/>
          </p:cNvSpPr>
          <p:nvPr>
            <p:ph type="body" idx="4294967295"/>
          </p:nvPr>
        </p:nvSpPr>
        <p:spPr>
          <a:xfrm>
            <a:off x="609600" y="4343400"/>
            <a:ext cx="7391400" cy="1981200"/>
          </a:xfrm>
        </p:spPr>
        <p:txBody>
          <a:bodyPr/>
          <a:lstStyle/>
          <a:p>
            <a:pPr algn="just">
              <a:buFont typeface="Wingdings" pitchFamily="2" charset="2"/>
              <a:buBlip>
                <a:blip r:embed="rId3"/>
              </a:buBlip>
            </a:pPr>
            <a:r>
              <a:rPr lang="uk-UA" dirty="0" smtClean="0"/>
              <a:t>Пригадайте вчорашній день: чи стикалися ви протягом дня з фактами порушення певних норм права? Яких саме?</a:t>
            </a:r>
          </a:p>
        </p:txBody>
      </p:sp>
      <p:pic>
        <p:nvPicPr>
          <p:cNvPr id="51204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19200" y="1828800"/>
            <a:ext cx="642938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08" name="Picture 8" descr="MPj04393970000[1]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657600" y="1676400"/>
            <a:ext cx="3962400" cy="2644775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1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1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02" grpId="0"/>
      <p:bldP spid="5120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/>
          </p:cNvSpPr>
          <p:nvPr>
            <p:ph type="title" idx="4294967295"/>
          </p:nvPr>
        </p:nvSpPr>
        <p:spPr/>
        <p:txBody>
          <a:bodyPr>
            <a:normAutofit fontScale="90000"/>
          </a:bodyPr>
          <a:lstStyle/>
          <a:p>
            <a:r>
              <a:rPr lang="uk-UA" sz="3600" dirty="0" smtClean="0">
                <a:solidFill>
                  <a:srgbClr val="E36841"/>
                </a:solidFill>
              </a:rPr>
              <a:t>Визначимо ознаки правопорушення</a:t>
            </a:r>
            <a:endParaRPr lang="uk-UA" sz="3600" i="1" dirty="0" smtClean="0">
              <a:solidFill>
                <a:srgbClr val="E36841"/>
              </a:solidFill>
            </a:endParaRPr>
          </a:p>
        </p:txBody>
      </p:sp>
      <p:sp>
        <p:nvSpPr>
          <p:cNvPr id="52227" name="Rectangle 3"/>
          <p:cNvSpPr>
            <a:spLocks noGrp="1"/>
          </p:cNvSpPr>
          <p:nvPr>
            <p:ph type="body" idx="4294967295"/>
          </p:nvPr>
        </p:nvSpPr>
        <p:spPr>
          <a:xfrm>
            <a:off x="457200" y="1600200"/>
            <a:ext cx="8075240" cy="4873752"/>
          </a:xfrm>
        </p:spPr>
        <p:txBody>
          <a:bodyPr/>
          <a:lstStyle/>
          <a:p>
            <a:pPr algn="just">
              <a:buFont typeface="Wingdings" pitchFamily="2" charset="2"/>
              <a:buChar char="P"/>
            </a:pPr>
            <a:r>
              <a:rPr lang="uk-UA" dirty="0" smtClean="0"/>
              <a:t>Поведінку, що відповідає нормам права, називають </a:t>
            </a:r>
            <a:r>
              <a:rPr lang="uk-UA" i="1" dirty="0" smtClean="0"/>
              <a:t>правомірною, </a:t>
            </a:r>
            <a:r>
              <a:rPr lang="uk-UA" dirty="0" smtClean="0"/>
              <a:t>а коли людина порушує існуючі правові норми, — </a:t>
            </a:r>
            <a:r>
              <a:rPr lang="uk-UA" i="1" dirty="0" smtClean="0"/>
              <a:t>протиправною. </a:t>
            </a:r>
            <a:r>
              <a:rPr lang="uk-UA" dirty="0" smtClean="0"/>
              <a:t>Протиправна поведінка може бути визнана </a:t>
            </a:r>
            <a:r>
              <a:rPr lang="uk-UA" dirty="0" smtClean="0"/>
              <a:t>правопорушенням і призвести </a:t>
            </a:r>
            <a:r>
              <a:rPr lang="uk-UA" dirty="0" smtClean="0"/>
              <a:t>до відповідальності.</a:t>
            </a:r>
          </a:p>
          <a:p>
            <a:pPr algn="just">
              <a:buFont typeface="Wingdings" pitchFamily="2" charset="2"/>
              <a:buChar char="P"/>
            </a:pPr>
            <a:r>
              <a:rPr lang="uk-UA" dirty="0" smtClean="0"/>
              <a:t>Як визначити, чи є певна дія або навіть бездіяльність (утримання від певних дій) правопорушенням? </a:t>
            </a:r>
            <a:endParaRPr lang="uk-UA" i="1" dirty="0" smtClean="0"/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2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2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2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226" grpId="0"/>
      <p:bldP spid="52227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7" name="Rectangle 5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uk-UA" dirty="0" smtClean="0">
                <a:solidFill>
                  <a:srgbClr val="E36841"/>
                </a:solidFill>
              </a:rPr>
              <a:t>Протиправна поведінка</a:t>
            </a:r>
          </a:p>
        </p:txBody>
      </p:sp>
      <p:sp>
        <p:nvSpPr>
          <p:cNvPr id="54275" name="Rectangle 3"/>
          <p:cNvSpPr>
            <a:spLocks noGrp="1"/>
          </p:cNvSpPr>
          <p:nvPr>
            <p:ph type="body" sz="half" idx="4294967295"/>
          </p:nvPr>
        </p:nvSpPr>
        <p:spPr>
          <a:xfrm>
            <a:off x="304800" y="2362200"/>
            <a:ext cx="4308475" cy="2819400"/>
          </a:xfrm>
        </p:spPr>
        <p:txBody>
          <a:bodyPr/>
          <a:lstStyle/>
          <a:p>
            <a:pPr>
              <a:buClr>
                <a:schemeClr val="tx2"/>
              </a:buClr>
              <a:buFont typeface="Wingdings" pitchFamily="2" charset="2"/>
              <a:buChar char="Ш"/>
            </a:pPr>
            <a:r>
              <a:rPr lang="uk-UA" sz="2500" i="1" dirty="0" smtClean="0"/>
              <a:t>Правопорушення </a:t>
            </a:r>
            <a:r>
              <a:rPr lang="uk-UA" sz="2500" dirty="0" smtClean="0"/>
              <a:t>— протиправна поведінка, тобто така, що суперечить нормам права, порушує певні правові вимоги</a:t>
            </a:r>
          </a:p>
        </p:txBody>
      </p:sp>
      <p:pic>
        <p:nvPicPr>
          <p:cNvPr id="54276" name="Picture 4" descr="MPj04394070000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2066" y="2214554"/>
            <a:ext cx="3268239" cy="3518702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4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54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2000"/>
                                        <p:tgtEl>
                                          <p:spTgt spid="54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77" grpId="0"/>
      <p:bldP spid="54275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9" name="Rectangle 3"/>
          <p:cNvSpPr>
            <a:spLocks noGrp="1"/>
          </p:cNvSpPr>
          <p:nvPr>
            <p:ph type="body" idx="4294967295"/>
          </p:nvPr>
        </p:nvSpPr>
        <p:spPr>
          <a:xfrm>
            <a:off x="214282" y="500042"/>
            <a:ext cx="7315200" cy="5572164"/>
          </a:xfrm>
        </p:spPr>
        <p:txBody>
          <a:bodyPr>
            <a:normAutofit/>
          </a:bodyPr>
          <a:lstStyle/>
          <a:p>
            <a:pPr marL="476250" indent="-476250">
              <a:buFont typeface="Wingdings" pitchFamily="2" charset="2"/>
              <a:buChar char="v"/>
            </a:pPr>
            <a:r>
              <a:rPr lang="uk-UA" sz="2000" dirty="0" smtClean="0"/>
              <a:t>У рейсовому автобусі, що прямував до селища Березівка, кондуктор-контролер Петро став свідком двох гострих ситуацій :</a:t>
            </a:r>
            <a:endParaRPr lang="ru-RU" sz="2000" dirty="0" smtClean="0"/>
          </a:p>
          <a:p>
            <a:pPr marL="476250" indent="-476250">
              <a:buFont typeface="Wingdings" pitchFamily="2" charset="2"/>
              <a:buAutoNum type="arabicPeriod"/>
            </a:pPr>
            <a:endParaRPr lang="uk-UA" sz="2000" dirty="0" smtClean="0"/>
          </a:p>
          <a:p>
            <a:pPr marL="476250" indent="-476250" algn="just">
              <a:buFont typeface="Wingdings" pitchFamily="2" charset="2"/>
              <a:buAutoNum type="arabicPeriod"/>
            </a:pPr>
            <a:r>
              <a:rPr lang="uk-UA" sz="2000" dirty="0" smtClean="0"/>
              <a:t> Підліток не поступився місцем в автобусі бабусі, яка стояла поруч. Це викликало осуд пасажирів, в автобусі зчинився галас. Пасажири заспокоїлися тільки тоді, коли хлопець підвівся.</a:t>
            </a:r>
          </a:p>
          <a:p>
            <a:pPr marL="476250" indent="-476250" algn="just">
              <a:buFont typeface="Wingdings" pitchFamily="2" charset="2"/>
              <a:buAutoNum type="arabicPeriod"/>
            </a:pPr>
            <a:r>
              <a:rPr lang="uk-UA" sz="2000" dirty="0" smtClean="0"/>
              <a:t>Одна з пасажирок відмовилася сплатити за проїзд, заявивши Петру, що в неї в автобусі витягли з кишені гаманця.</a:t>
            </a:r>
          </a:p>
          <a:p>
            <a:pPr marL="476250" indent="-476250" algn="just">
              <a:buFont typeface="Wingdings" pitchFamily="2" charset="2"/>
              <a:buNone/>
            </a:pPr>
            <a:r>
              <a:rPr lang="uk-UA" sz="2000" dirty="0" smtClean="0"/>
              <a:t>Подумайте:</a:t>
            </a:r>
          </a:p>
          <a:p>
            <a:pPr marL="476250" indent="-476250" algn="just"/>
            <a:r>
              <a:rPr lang="uk-UA" sz="2000" dirty="0" smtClean="0"/>
              <a:t>— Чи містять ці ситуації протиправну поведінку? Яку саме? Чому ви так уважаєте?</a:t>
            </a:r>
          </a:p>
        </p:txBody>
      </p:sp>
      <p:pic>
        <p:nvPicPr>
          <p:cNvPr id="55304" name="Picture 8" descr="j029912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29520" y="285728"/>
            <a:ext cx="1100138" cy="1804988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5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5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52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52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52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52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52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52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52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52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299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/>
          </p:cNvSpPr>
          <p:nvPr>
            <p:ph type="title" idx="4294967295"/>
          </p:nvPr>
        </p:nvSpPr>
        <p:spPr/>
        <p:txBody>
          <a:bodyPr>
            <a:normAutofit fontScale="90000"/>
          </a:bodyPr>
          <a:lstStyle/>
          <a:p>
            <a:r>
              <a:rPr lang="uk-UA" sz="3200" dirty="0" smtClean="0">
                <a:solidFill>
                  <a:srgbClr val="E36841"/>
                </a:solidFill>
              </a:rPr>
              <a:t>Обов'язковою ознакою правопорушення буде вина того, хто його вчинив</a:t>
            </a:r>
          </a:p>
        </p:txBody>
      </p:sp>
      <p:sp>
        <p:nvSpPr>
          <p:cNvPr id="56323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uk-UA" sz="2500" dirty="0" smtClean="0"/>
              <a:t>	Вина порушника може бути різною. </a:t>
            </a:r>
          </a:p>
          <a:p>
            <a:pPr>
              <a:lnSpc>
                <a:spcPct val="80000"/>
              </a:lnSpc>
            </a:pPr>
            <a:r>
              <a:rPr lang="uk-UA" sz="2500" dirty="0" smtClean="0"/>
              <a:t>В одному випадку він </a:t>
            </a:r>
            <a:r>
              <a:rPr lang="uk-UA" sz="2500" b="1" dirty="0" smtClean="0">
                <a:solidFill>
                  <a:srgbClr val="E36841"/>
                </a:solidFill>
              </a:rPr>
              <a:t>свідомий</a:t>
            </a:r>
            <a:r>
              <a:rPr lang="uk-UA" sz="2500" dirty="0" smtClean="0"/>
              <a:t> свого порушення, наприклад, група підлітків напала на перехожого, дівчина перейшла вулицю на червоне світло.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uk-UA" sz="2500" dirty="0" smtClean="0"/>
          </a:p>
          <a:p>
            <a:pPr>
              <a:lnSpc>
                <a:spcPct val="80000"/>
              </a:lnSpc>
            </a:pPr>
            <a:r>
              <a:rPr lang="uk-UA" sz="2500" dirty="0" smtClean="0"/>
              <a:t>А от водій, який випадково збив пішохода на слизькій дорозі, навряд чи бажав людині зла — він скоїв правопорушення </a:t>
            </a:r>
            <a:r>
              <a:rPr lang="uk-UA" sz="2500" b="1" dirty="0" smtClean="0">
                <a:solidFill>
                  <a:srgbClr val="E36841"/>
                </a:solidFill>
              </a:rPr>
              <a:t>з необережності</a:t>
            </a:r>
            <a:r>
              <a:rPr lang="uk-UA" sz="2500" dirty="0" smtClean="0"/>
              <a:t>, але відповідати за це доведеться. </a:t>
            </a:r>
          </a:p>
          <a:p>
            <a:pPr>
              <a:lnSpc>
                <a:spcPct val="80000"/>
              </a:lnSpc>
            </a:pPr>
            <a:r>
              <a:rPr lang="uk-UA" sz="2500" dirty="0" smtClean="0"/>
              <a:t>Так само відповідатиме школяр, який з необережності розбив шибку, граючись у футбол. </a:t>
            </a:r>
            <a:r>
              <a:rPr lang="uk-UA" sz="2500" b="1" dirty="0" smtClean="0">
                <a:solidFill>
                  <a:srgbClr val="E36841"/>
                </a:solidFill>
              </a:rPr>
              <a:t>Правопорушення є винною поведінкою.</a:t>
            </a: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63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63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56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563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563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563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22" grpId="0"/>
      <p:bldP spid="5632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/>
          </p:cNvSpPr>
          <p:nvPr>
            <p:ph type="title" idx="4294967295"/>
          </p:nvPr>
        </p:nvSpPr>
        <p:spPr/>
        <p:txBody>
          <a:bodyPr>
            <a:normAutofit fontScale="90000"/>
          </a:bodyPr>
          <a:lstStyle/>
          <a:p>
            <a:r>
              <a:rPr lang="uk-UA" sz="3600" dirty="0" smtClean="0">
                <a:solidFill>
                  <a:srgbClr val="E36841"/>
                </a:solidFill>
              </a:rPr>
              <a:t>Правопорушник повинен нести відповідальність</a:t>
            </a:r>
          </a:p>
        </p:txBody>
      </p:sp>
      <p:sp>
        <p:nvSpPr>
          <p:cNvPr id="60419" name="Rectangle 3"/>
          <p:cNvSpPr>
            <a:spLocks noGrp="1"/>
          </p:cNvSpPr>
          <p:nvPr>
            <p:ph type="body" sz="half" idx="4294967295"/>
          </p:nvPr>
        </p:nvSpPr>
        <p:spPr>
          <a:xfrm>
            <a:off x="612775" y="1600201"/>
            <a:ext cx="4492625" cy="4043378"/>
          </a:xfrm>
        </p:spPr>
        <p:txBody>
          <a:bodyPr>
            <a:normAutofit fontScale="92500"/>
          </a:bodyPr>
          <a:lstStyle/>
          <a:p>
            <a:pPr>
              <a:buClr>
                <a:schemeClr val="folHlink"/>
              </a:buClr>
              <a:buSzPct val="80000"/>
              <a:buFont typeface="Wingdings" pitchFamily="2" charset="2"/>
              <a:buChar char="Ш"/>
            </a:pPr>
            <a:r>
              <a:rPr lang="uk-UA" sz="2500" dirty="0" smtClean="0"/>
              <a:t>наслідком правопорушення обов'язково буде відповідальність особи за законом — </a:t>
            </a:r>
            <a:r>
              <a:rPr lang="uk-UA" sz="2500" b="1" dirty="0" smtClean="0"/>
              <a:t>юридична відповідальність.</a:t>
            </a:r>
          </a:p>
          <a:p>
            <a:pPr>
              <a:buClr>
                <a:schemeClr val="folHlink"/>
              </a:buClr>
              <a:buSzPct val="80000"/>
              <a:buFont typeface="Wingdings" pitchFamily="2" charset="2"/>
              <a:buChar char="Ш"/>
            </a:pPr>
            <a:r>
              <a:rPr lang="uk-UA" sz="2500" b="1" i="1" u="sng" dirty="0" smtClean="0">
                <a:solidFill>
                  <a:srgbClr val="E36841"/>
                </a:solidFill>
              </a:rPr>
              <a:t>Отже, правопорушення — це винна, протиправна, </a:t>
            </a:r>
          </a:p>
          <a:p>
            <a:pPr>
              <a:buClr>
                <a:schemeClr val="folHlink"/>
              </a:buClr>
              <a:buSzPct val="80000"/>
              <a:buNone/>
            </a:pPr>
            <a:r>
              <a:rPr lang="uk-UA" sz="2500" b="1" i="1" u="sng" dirty="0" smtClean="0">
                <a:solidFill>
                  <a:srgbClr val="E36841"/>
                </a:solidFill>
              </a:rPr>
              <a:t>	шкідлива поведінка особи, що спричинює юридичну відповідальність</a:t>
            </a:r>
            <a:r>
              <a:rPr lang="ru-RU" sz="2500" b="1" i="1" u="sng" dirty="0" smtClean="0">
                <a:solidFill>
                  <a:srgbClr val="E36841"/>
                </a:solidFill>
              </a:rPr>
              <a:t> </a:t>
            </a:r>
            <a:endParaRPr lang="uk-UA" sz="2500" b="1" i="1" u="sng" dirty="0" smtClean="0">
              <a:solidFill>
                <a:srgbClr val="E36841"/>
              </a:solidFill>
            </a:endParaRPr>
          </a:p>
        </p:txBody>
      </p:sp>
      <p:pic>
        <p:nvPicPr>
          <p:cNvPr id="60421" name="Picture 5" descr="MCj03443550000[1]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562600" y="2362200"/>
            <a:ext cx="3065463" cy="3070225"/>
          </a:xfrm>
        </p:spPr>
      </p:pic>
    </p:spTree>
  </p:cSld>
  <p:clrMapOvr>
    <a:masterClrMapping/>
  </p:clrMapOvr>
  <p:transition>
    <p:pull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0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0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04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604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04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04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418" grpId="0"/>
      <p:bldP spid="60419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91</TotalTime>
  <Words>521</Words>
  <Application>Microsoft Office PowerPoint</Application>
  <PresentationFormat>Экран (4:3)</PresentationFormat>
  <Paragraphs>71</Paragraphs>
  <Slides>13</Slides>
  <Notes>10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Эркер</vt:lpstr>
      <vt:lpstr>Слайд 1</vt:lpstr>
      <vt:lpstr>Після цього уроку ви зможете:</vt:lpstr>
      <vt:lpstr>                                    План уроку    1.Яка поведінка є правомірною,яка протиправною? 2.Що таке правопорушення? 3.Як розрізняють правопорушення 4.Що називають юридичною відповідальністю     </vt:lpstr>
      <vt:lpstr>Чи завжди люди діють відповідно до вимог закону?</vt:lpstr>
      <vt:lpstr>Визначимо ознаки правопорушення</vt:lpstr>
      <vt:lpstr>Протиправна поведінка</vt:lpstr>
      <vt:lpstr>Слайд 7</vt:lpstr>
      <vt:lpstr>Обов'язковою ознакою правопорушення буде вина того, хто його вчинив</vt:lpstr>
      <vt:lpstr>Правопорушник повинен нести відповідальність</vt:lpstr>
      <vt:lpstr>Мовою документів</vt:lpstr>
      <vt:lpstr>Види юридичної відповідальності</vt:lpstr>
      <vt:lpstr>Які правопорушення  скоїли ці люди ?  Який вид відповідальності передбачений за ці дії ?  Чи будуть вони притягнуті до відповідальності ?</vt:lpstr>
      <vt:lpstr>Домашнє завдання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Usert</dc:creator>
  <cp:lastModifiedBy>Usert</cp:lastModifiedBy>
  <cp:revision>8</cp:revision>
  <dcterms:created xsi:type="dcterms:W3CDTF">2013-03-07T17:06:32Z</dcterms:created>
  <dcterms:modified xsi:type="dcterms:W3CDTF">2013-03-11T16:35:18Z</dcterms:modified>
</cp:coreProperties>
</file>