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65" r:id="rId16"/>
    <p:sldId id="266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9C450-8BDB-47C6-9503-A485E3112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3;&#1086;&#1074;&#1072;&#1103;%20&#1087;&#1072;&#1087;&#1082;&#1072;\&#1044;&#1110;&#1083;&#1077;&#1085;&#1085;&#1103;%20&#1085;&#1072;%20&#1076;&#1074;&#1086;&#1094;&#1080;&#1092;&#1088;&#1086;&#1074;&#1077;%20&#1095;&#1080;&#1089;&#1083;&#1086;%204%20&#1082;&#1083;&#1072;&#1089;\&#1048;&#1075;&#1088;&#1072;.mp3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rada.gov.ua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.xvatit.com/index.php?title=%D0%91%D0%B8%D0%BE%D0%B3%D0%B5%D0%BD%D0%B5%D1%82%D0%B8%D1%87%D0%B5%D1%81%D0%BA%D0%B8%D0%B9_%D0%B7%D0%B0%D0%BA%D0%BE%D0%BD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.xvatit.com/index.php?title=%D0%9F%D1%80%D0%B5%D0%B7%D0%B8%D0%B4%D0%B5%D0%BD%D1%82_%D0%A3%D0%BA%D1%80%D0%B0%D1%97%D0%BD%D0%B8._%D0%9E%D1%80%D0%B3%D0%B0%D0%BD%D0%B8_%D0%B2%D0%B8%D0%BA%D0%BE%D0%BD%D0%B0%D0%B2%D1%87%D0%BE%D1%97_%D0%B2%D0%BB%D0%B0%D0%B4%D0%B8" TargetMode="External"/><Relationship Id="rId2" Type="http://schemas.openxmlformats.org/officeDocument/2006/relationships/hyperlink" Target="http://school.xvatit.com/index.php?title=%D0%86%D1%81%D1%82%D0%BE%D1%80%D1%96%D1%8F_%D0%A3%D0%BA%D1%80%D0%B0%D1%97%D0%BD%D0%B8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7200" dirty="0" smtClean="0"/>
              <a:t>Тема: Що таке закон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6"/>
          <p:cNvSpPr>
            <a:spLocks noChangeArrowheads="1" noChangeShapeType="1" noTextEdit="1"/>
          </p:cNvSpPr>
          <p:nvPr/>
        </p:nvSpPr>
        <p:spPr bwMode="auto">
          <a:xfrm rot="-1549972">
            <a:off x="395288" y="1773238"/>
            <a:ext cx="7554912" cy="195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5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Фізхвилинка</a:t>
            </a:r>
            <a:endParaRPr lang="ru-RU" sz="6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50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3075" name="Picture 7" descr="99"/>
          <p:cNvPicPr>
            <a:picLocks noChangeAspect="1" noChangeArrowheads="1" noCrop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92813" y="2636838"/>
            <a:ext cx="2932112" cy="3908425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6D0D2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5364" name="Picture 4" descr="18m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412875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50134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8" name="Иг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0648E-6 L 0.00798 -0.660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 showWhenStopped="0">
                <p:cTn id="3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5362" grpId="0" animBg="1"/>
      <p:bldP spid="15363" grpId="0" animBg="1"/>
      <p:bldP spid="15365" grpId="0" animBg="1"/>
      <p:bldP spid="153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68313" y="2781300"/>
            <a:ext cx="1008062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1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395288" y="2924175"/>
            <a:ext cx="1008062" cy="936625"/>
          </a:xfrm>
          <a:prstGeom prst="ellipse">
            <a:avLst/>
          </a:prstGeom>
          <a:gradFill rotWithShape="1">
            <a:gsLst>
              <a:gs pos="0">
                <a:srgbClr val="F1091F"/>
              </a:gs>
              <a:gs pos="100000">
                <a:srgbClr val="70040E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26m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486886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1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PubPieSlice"/>
          <p:cNvSpPr>
            <a:spLocks noEditPoints="1" noChangeArrowheads="1"/>
          </p:cNvSpPr>
          <p:nvPr/>
        </p:nvSpPr>
        <p:spPr bwMode="auto">
          <a:xfrm>
            <a:off x="1547813" y="404813"/>
            <a:ext cx="6911975" cy="61928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4643438" y="3429000"/>
            <a:ext cx="720725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736 -0.07468 C 0.3507 -0.33202 0.17691 -0.52671 -0.02222 -0.5022 C -0.21302 -0.48139 -0.3717 -0.27792 -0.35573 -0.0259 C -0.3434 0.20717 -0.19635 0.39584 -0.01753 0.37665 C 0.14566 0.35792 0.28438 0.18428 0.27309 -0.03306 C 0.26233 -0.23075 0.13768 -0.3933 -0.01458 -0.37873 C -0.15399 -0.36254 -0.27031 -0.21873 -0.25955 -0.03561 C -0.25139 0.12855 -0.15069 0.26636 -0.02691 0.24948 C 0.08716 0.23815 0.18403 0.12763 0.17743 -0.02173 C 0.16858 -0.1526 0.09097 -0.2659 -0.00729 -0.25295 C -0.09288 -0.24601 -0.17118 -0.15977 -0.16493 -0.04578 C -0.15989 0.04948 -0.10503 0.13225 -0.03316 0.12647 C 0.02604 0.12116 0.08386 0.06659 0.07847 -0.00948 C 0.07674 -0.07214 0.04323 -0.13341 0.00052 -0.13225 C -0.03472 -0.12532 -0.06771 -0.10312 -0.06979 -0.0585 C -0.06909 -0.02983 -0.05903 -0.00509 -0.04132 0.00116 C -0.03055 0.00486 -0.02656 0.00185 -0.01719 -0.00162 " pathEditMode="relative" rAng="-503041" ptsTypes="fffffffffffffffff">
                                      <p:cBhvr>
                                        <p:cTn id="11" dur="5000" spd="-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1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83568" y="548680"/>
            <a:ext cx="7920000" cy="4248000"/>
          </a:xfrm>
        </p:spPr>
        <p:txBody>
          <a:bodyPr/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Підзаконний нормативно-правовий акт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це документ компетентного органу держави, що приймається відповідно до закону, на його основі та для його виконання.</a:t>
            </a:r>
          </a:p>
          <a:p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Разом із законами підзаконні акти є 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джерелами права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– документи, з яких ми черпаємо знання змісту правових норм.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503040" y="1700808"/>
            <a:ext cx="8640960" cy="4248000"/>
          </a:xfrm>
        </p:spPr>
        <p:txBody>
          <a:bodyPr/>
          <a:lstStyle/>
          <a:p>
            <a:r>
              <a:rPr lang="uk-UA" sz="2800" dirty="0" smtClean="0"/>
              <a:t>Якщо потрібна інформація щодо нормативно-правових актів,</a:t>
            </a:r>
            <a:r>
              <a:rPr lang="uk-UA" sz="2800" dirty="0" err="1" smtClean="0"/>
              <a:t>пам</a:t>
            </a:r>
            <a:r>
              <a:rPr lang="en-US" sz="2800" dirty="0" smtClean="0"/>
              <a:t>’</a:t>
            </a:r>
            <a:r>
              <a:rPr lang="uk-UA" sz="2800" dirty="0" err="1" smtClean="0"/>
              <a:t>ятайте</a:t>
            </a:r>
            <a:r>
              <a:rPr lang="uk-UA" sz="2800" dirty="0" smtClean="0"/>
              <a:t>:</a:t>
            </a:r>
          </a:p>
          <a:p>
            <a:pPr>
              <a:buFontTx/>
              <a:buChar char="-"/>
            </a:pPr>
            <a:r>
              <a:rPr lang="uk-UA" sz="2400" dirty="0" smtClean="0"/>
              <a:t>Усі нормативно-правові акти публікуються у пресі: в офіційних виданнях </a:t>
            </a:r>
            <a:r>
              <a:rPr lang="uk-UA" sz="2400" dirty="0" err="1" smtClean="0"/>
              <a:t>“Голос</a:t>
            </a:r>
            <a:r>
              <a:rPr lang="uk-UA" sz="2400" dirty="0" smtClean="0"/>
              <a:t> </a:t>
            </a:r>
            <a:r>
              <a:rPr lang="uk-UA" sz="2400" dirty="0" err="1" smtClean="0"/>
              <a:t>України”</a:t>
            </a:r>
            <a:r>
              <a:rPr lang="uk-UA" sz="2400" dirty="0" smtClean="0"/>
              <a:t>, </a:t>
            </a:r>
            <a:r>
              <a:rPr lang="uk-UA" sz="2400" dirty="0" err="1" smtClean="0"/>
              <a:t>“Відомості</a:t>
            </a:r>
            <a:r>
              <a:rPr lang="uk-UA" sz="2400" dirty="0" smtClean="0"/>
              <a:t> Верховної Ради </a:t>
            </a:r>
            <a:r>
              <a:rPr lang="uk-UA" sz="2400" dirty="0" err="1" smtClean="0"/>
              <a:t>України”</a:t>
            </a:r>
            <a:r>
              <a:rPr lang="uk-UA" sz="2400" dirty="0" smtClean="0"/>
              <a:t>, </a:t>
            </a:r>
            <a:r>
              <a:rPr lang="uk-UA" sz="2400" dirty="0" err="1" smtClean="0"/>
              <a:t>“Вісник</a:t>
            </a:r>
            <a:r>
              <a:rPr lang="uk-UA" sz="2400" dirty="0" smtClean="0"/>
              <a:t> Конституційного суду </a:t>
            </a:r>
            <a:r>
              <a:rPr lang="uk-UA" sz="2400" dirty="0" err="1" smtClean="0"/>
              <a:t>України”</a:t>
            </a:r>
            <a:r>
              <a:rPr lang="uk-UA" sz="2400" dirty="0" smtClean="0"/>
              <a:t> та інші;</a:t>
            </a:r>
          </a:p>
          <a:p>
            <a:pPr>
              <a:buFontTx/>
              <a:buChar char="-"/>
            </a:pPr>
            <a:r>
              <a:rPr lang="uk-UA" sz="2400" dirty="0" smtClean="0"/>
              <a:t>Тексти законів, указів, постанов, рішень ви можете знайти в </a:t>
            </a:r>
            <a:r>
              <a:rPr lang="uk-UA" sz="2400" dirty="0" err="1" smtClean="0"/>
              <a:t>Інтернет-сторінках</a:t>
            </a:r>
            <a:r>
              <a:rPr lang="uk-UA" sz="2400" dirty="0" smtClean="0"/>
              <a:t> тих чи тих органів державної влади та органів </a:t>
            </a:r>
            <a:r>
              <a:rPr lang="uk-UA" sz="2400" dirty="0" err="1" smtClean="0"/>
              <a:t>місцеого</a:t>
            </a:r>
            <a:r>
              <a:rPr lang="uk-UA" sz="2400" dirty="0" smtClean="0"/>
              <a:t> самоврядування. Наприклад, на офіційному сайті Верховної ради України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2"/>
              </a:rPr>
              <a:t>www.rada.gov.ua</a:t>
            </a:r>
            <a:r>
              <a:rPr lang="uk-UA" sz="2400" dirty="0" smtClean="0"/>
              <a:t> вміщено чинні закони, ті, що вже втратили силу, акти Президента, Кабінету Міністрів України.</a:t>
            </a:r>
            <a:endParaRPr lang="ru-RU" sz="2400" dirty="0"/>
          </a:p>
        </p:txBody>
      </p:sp>
      <p:pic>
        <p:nvPicPr>
          <p:cNvPr id="18434" name="Picture 2" descr="C:\Users\Usert\Pictures\п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60648"/>
            <a:ext cx="1933575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920000" cy="900113"/>
          </a:xfrm>
        </p:spPr>
        <p:txBody>
          <a:bodyPr/>
          <a:lstStyle/>
          <a:p>
            <a:r>
              <a:rPr lang="uk-UA" sz="4800" dirty="0" smtClean="0"/>
              <a:t>Подумайте і дайте відповідь: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uk-UA" dirty="0" smtClean="0"/>
              <a:t>Щ</a:t>
            </a:r>
            <a:r>
              <a:rPr lang="uk-UA" dirty="0" smtClean="0"/>
              <a:t>о таке закон?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Що таке підзаконний акт?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Що називається джерелом права?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Що таке вища юридична сила закону?</a:t>
            </a:r>
          </a:p>
          <a:p>
            <a:pPr>
              <a:buFont typeface="Wingdings" pitchFamily="2" charset="2"/>
              <a:buChar char="v"/>
            </a:pPr>
            <a:r>
              <a:rPr lang="uk-UA" dirty="0" smtClean="0"/>
              <a:t>Де і як знайти нормативно-правові акти?</a:t>
            </a:r>
            <a:endParaRPr lang="ru-RU" dirty="0"/>
          </a:p>
        </p:txBody>
      </p:sp>
      <p:pic>
        <p:nvPicPr>
          <p:cNvPr id="19458" name="Picture 2" descr="C:\Users\Usert\Pictures\д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653136"/>
            <a:ext cx="165618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Читати § </a:t>
            </a: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uk-UA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uk-UA" sz="2800" dirty="0" smtClean="0">
                <a:solidFill>
                  <a:schemeClr val="tx2">
                    <a:lumMod val="75000"/>
                  </a:schemeClr>
                </a:solidFill>
              </a:rPr>
              <a:t>Напишіть невеличке есе про роль законів і підзаконних актів у житті людини і суспільстві.</a:t>
            </a:r>
            <a:endParaRPr lang="ru-RU" sz="2800" dirty="0"/>
          </a:p>
        </p:txBody>
      </p:sp>
      <p:pic>
        <p:nvPicPr>
          <p:cNvPr id="20482" name="Picture 2" descr="C:\Users\Usert\Pictures\щ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789040"/>
            <a:ext cx="201622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 smtClean="0"/>
              <a:t>Після засвоєння цієї теми ви зможете: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95536" y="1593342"/>
            <a:ext cx="8460060" cy="4248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Називати ознаки закону й описувати процедуру його прийняття;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Розрізняти закон і підзаконний акт;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Аналізувати ситуацію, що регулюється підзаконним актом, пояснюючи його застосування;</a:t>
            </a:r>
          </a:p>
          <a:p>
            <a:pPr>
              <a:buFont typeface="Wingdings" pitchFamily="2" charset="2"/>
              <a:buChar char="q"/>
            </a:pP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Висловлювати судження щодо необхідності й важливості дотримання приписів законів.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уроку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1.Що таке закон та як він народжується</a:t>
            </a:r>
          </a:p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2.Як підзаконні акти врегульовують життя громади</a:t>
            </a:r>
          </a:p>
          <a:p>
            <a:r>
              <a:rPr lang="uk-UA" dirty="0" smtClean="0">
                <a:solidFill>
                  <a:schemeClr val="accent4">
                    <a:lumMod val="50000"/>
                  </a:schemeClr>
                </a:solidFill>
              </a:rPr>
              <a:t>3.Де і як знайти юридичний документ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755576" y="692696"/>
            <a:ext cx="7920000" cy="4248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У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своєму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житті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ви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, напевно, не один раз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чули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слово закон. У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виступах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політиків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звучить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: «Закон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має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бути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однаковим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для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всіх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».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Міліціонер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у детективному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фільмі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звертається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до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порушника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: «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Ви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порушили закон». </a:t>
            </a:r>
          </a:p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Як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ви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розумієте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цей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термін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?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Пригадайте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які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закони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вам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відомі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з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 курсу </a:t>
            </a:r>
            <a:r>
              <a:rPr lang="ru-RU" i="1" dirty="0" err="1" smtClean="0">
                <a:solidFill>
                  <a:schemeClr val="accent5">
                    <a:lumMod val="50000"/>
                  </a:schemeClr>
                </a:solidFill>
              </a:rPr>
              <a:t>історії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28092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hlinkClick r:id="rId2" tooltip="Биогенетический закон"/>
              </a:rPr>
              <a:t>Закон</a:t>
            </a:r>
            <a:r>
              <a:rPr lang="ru-RU" sz="2800" dirty="0" smtClean="0"/>
              <a:t> —</a:t>
            </a:r>
            <a:r>
              <a:rPr lang="en-US" sz="2800" dirty="0" smtClean="0"/>
              <a:t> </a:t>
            </a:r>
            <a:r>
              <a:rPr lang="uk-UA" sz="2800" dirty="0" smtClean="0"/>
              <a:t>це офіційний письмовий </a:t>
            </a:r>
            <a:r>
              <a:rPr lang="ru-RU" sz="2800" dirty="0" smtClean="0"/>
              <a:t> </a:t>
            </a:r>
            <a:r>
              <a:rPr lang="ru-RU" sz="2800" dirty="0" smtClean="0"/>
              <a:t>документ, </a:t>
            </a:r>
            <a:r>
              <a:rPr lang="ru-RU" sz="2800" dirty="0" err="1" smtClean="0"/>
              <a:t>нормативний</a:t>
            </a:r>
            <a:r>
              <a:rPr lang="ru-RU" sz="2800" dirty="0" smtClean="0"/>
              <a:t> акт, </a:t>
            </a:r>
            <a:r>
              <a:rPr lang="ru-RU" sz="2800" dirty="0" err="1" smtClean="0"/>
              <a:t>який</a:t>
            </a:r>
            <a:r>
              <a:rPr lang="ru-RU" sz="2800" dirty="0" smtClean="0"/>
              <a:t> </a:t>
            </a:r>
            <a:r>
              <a:rPr lang="ru-RU" sz="2800" dirty="0" err="1" smtClean="0"/>
              <a:t>має</a:t>
            </a:r>
            <a:r>
              <a:rPr lang="ru-RU" sz="2800" dirty="0" smtClean="0"/>
              <a:t> </a:t>
            </a:r>
            <a:r>
              <a:rPr lang="ru-RU" sz="2800" dirty="0" err="1" smtClean="0"/>
              <a:t>вищу</a:t>
            </a:r>
            <a:r>
              <a:rPr lang="ru-RU" sz="2800" dirty="0" smtClean="0"/>
              <a:t> </a:t>
            </a:r>
            <a:r>
              <a:rPr lang="ru-RU" sz="2800" dirty="0" err="1" smtClean="0"/>
              <a:t>юридичну</a:t>
            </a:r>
            <a:r>
              <a:rPr lang="ru-RU" sz="2800" dirty="0" smtClean="0"/>
              <a:t> силу, </a:t>
            </a:r>
            <a:r>
              <a:rPr lang="ru-RU" sz="2800" dirty="0" err="1" smtClean="0"/>
              <a:t>приймається</a:t>
            </a:r>
            <a:r>
              <a:rPr lang="ru-RU" sz="2800" dirty="0" smtClean="0"/>
              <a:t> </a:t>
            </a:r>
            <a:r>
              <a:rPr lang="ru-RU" sz="2800" dirty="0" err="1" smtClean="0"/>
              <a:t>законодавчим</a:t>
            </a:r>
            <a:r>
              <a:rPr lang="ru-RU" sz="2800" dirty="0" smtClean="0"/>
              <a:t> органом </a:t>
            </a:r>
            <a:r>
              <a:rPr lang="ru-RU" sz="2800" dirty="0" err="1" smtClean="0"/>
              <a:t>держави</a:t>
            </a:r>
            <a:r>
              <a:rPr lang="ru-RU" sz="2800" dirty="0" smtClean="0"/>
              <a:t> </a:t>
            </a:r>
            <a:r>
              <a:rPr lang="ru-RU" sz="2800" dirty="0" err="1" smtClean="0"/>
              <a:t>чи</a:t>
            </a:r>
            <a:r>
              <a:rPr lang="ru-RU" sz="2800" dirty="0" smtClean="0"/>
              <a:t> референдумом.</a:t>
            </a:r>
          </a:p>
          <a:p>
            <a:endParaRPr lang="ru-RU" sz="2800" dirty="0" smtClean="0"/>
          </a:p>
          <a:p>
            <a:r>
              <a:rPr lang="ru-RU" sz="2400" dirty="0" err="1" smtClean="0"/>
              <a:t>Він</a:t>
            </a:r>
            <a:r>
              <a:rPr lang="ru-RU" sz="2400" dirty="0" smtClean="0"/>
              <a:t> </a:t>
            </a:r>
            <a:r>
              <a:rPr lang="ru-RU" sz="2400" dirty="0" err="1" smtClean="0"/>
              <a:t>може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прийматися</a:t>
            </a:r>
            <a:r>
              <a:rPr lang="ru-RU" sz="2400" dirty="0" smtClean="0"/>
              <a:t> </a:t>
            </a:r>
            <a:r>
              <a:rPr lang="ru-RU" sz="2400" dirty="0" err="1" smtClean="0"/>
              <a:t>тільки</a:t>
            </a:r>
            <a:r>
              <a:rPr lang="ru-RU" sz="2400" dirty="0" smtClean="0"/>
              <a:t> </a:t>
            </a:r>
            <a:r>
              <a:rPr lang="ru-RU" sz="2400" dirty="0" err="1" smtClean="0"/>
              <a:t>спеціальним</a:t>
            </a:r>
            <a:r>
              <a:rPr lang="ru-RU" sz="2400" dirty="0" smtClean="0"/>
              <a:t> органом </a:t>
            </a:r>
            <a:r>
              <a:rPr lang="ru-RU" sz="2400" dirty="0" err="1" smtClean="0"/>
              <a:t>держави</a:t>
            </a:r>
            <a:r>
              <a:rPr lang="ru-RU" sz="2400" dirty="0" smtClean="0"/>
              <a:t>, </a:t>
            </a:r>
            <a:r>
              <a:rPr lang="ru-RU" sz="2400" dirty="0" err="1" smtClean="0"/>
              <a:t>який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має</a:t>
            </a:r>
            <a:r>
              <a:rPr lang="ru-RU" sz="2400" dirty="0" smtClean="0"/>
              <a:t> </a:t>
            </a:r>
            <a:r>
              <a:rPr lang="ru-RU" sz="2400" dirty="0" err="1" smtClean="0"/>
              <a:t>назву</a:t>
            </a:r>
            <a:r>
              <a:rPr lang="ru-RU" sz="2400" dirty="0" smtClean="0"/>
              <a:t> </a:t>
            </a:r>
            <a:r>
              <a:rPr lang="ru-RU" sz="2400" dirty="0" err="1" smtClean="0"/>
              <a:t>законодавчого</a:t>
            </a:r>
            <a:r>
              <a:rPr lang="ru-RU" sz="2400" dirty="0" smtClean="0"/>
              <a:t> органу (в </a:t>
            </a:r>
            <a:r>
              <a:rPr lang="ru-RU" sz="2400" dirty="0" err="1" smtClean="0"/>
              <a:t>Україні</a:t>
            </a:r>
            <a:r>
              <a:rPr lang="ru-RU" sz="2400" dirty="0" smtClean="0"/>
              <a:t> </a:t>
            </a:r>
            <a:r>
              <a:rPr lang="ru-RU" sz="2400" dirty="0" err="1" smtClean="0"/>
              <a:t>це</a:t>
            </a:r>
            <a:r>
              <a:rPr lang="ru-RU" sz="2400" dirty="0" smtClean="0"/>
              <a:t> </a:t>
            </a:r>
            <a:r>
              <a:rPr lang="ru-RU" sz="2400" dirty="0" err="1" smtClean="0"/>
              <a:t>Верховна</a:t>
            </a:r>
            <a:r>
              <a:rPr lang="ru-RU" sz="2400" dirty="0" smtClean="0"/>
              <a:t> Рада </a:t>
            </a:r>
            <a:r>
              <a:rPr lang="ru-RU" sz="2400" dirty="0" err="1" smtClean="0"/>
              <a:t>України</a:t>
            </a:r>
            <a:r>
              <a:rPr lang="ru-RU" sz="2400" dirty="0" smtClean="0"/>
              <a:t>),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ж </a:t>
            </a:r>
            <a:r>
              <a:rPr lang="ru-RU" sz="2400" dirty="0" err="1" smtClean="0"/>
              <a:t>загальнонародним</a:t>
            </a:r>
            <a:r>
              <a:rPr lang="ru-RU" sz="2400" dirty="0" smtClean="0"/>
              <a:t> </a:t>
            </a:r>
            <a:r>
              <a:rPr lang="ru-RU" sz="2400" dirty="0" err="1" smtClean="0"/>
              <a:t>голосуванням</a:t>
            </a:r>
            <a:r>
              <a:rPr lang="ru-RU" sz="2400" dirty="0" smtClean="0"/>
              <a:t> (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називають</a:t>
            </a:r>
            <a:r>
              <a:rPr lang="ru-RU" sz="2400" dirty="0" smtClean="0"/>
              <a:t> референдумом). </a:t>
            </a:r>
            <a:r>
              <a:rPr lang="ru-RU" sz="2400" dirty="0" err="1" smtClean="0"/>
              <a:t>Третя</a:t>
            </a:r>
            <a:r>
              <a:rPr lang="ru-RU" sz="2400" dirty="0" smtClean="0"/>
              <a:t> </a:t>
            </a:r>
            <a:r>
              <a:rPr lang="ru-RU" sz="2400" dirty="0" err="1" smtClean="0"/>
              <a:t>ознака</a:t>
            </a:r>
            <a:r>
              <a:rPr lang="ru-RU" sz="2400" dirty="0" smtClean="0"/>
              <a:t> закону — те,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він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приймається</a:t>
            </a:r>
            <a:r>
              <a:rPr lang="ru-RU" sz="2400" dirty="0" smtClean="0"/>
              <a:t> в особливому порядку. </a:t>
            </a:r>
            <a:r>
              <a:rPr lang="ru-RU" sz="2400" dirty="0" err="1" smtClean="0"/>
              <a:t>Дотримання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цього</a:t>
            </a:r>
            <a:r>
              <a:rPr lang="ru-RU" sz="2400" dirty="0" smtClean="0"/>
              <a:t> порядку </a:t>
            </a:r>
            <a:r>
              <a:rPr lang="ru-RU" sz="2400" dirty="0" err="1" smtClean="0"/>
              <a:t>обов'язкове</a:t>
            </a:r>
            <a:r>
              <a:rPr lang="ru-RU" sz="2400" dirty="0" smtClean="0"/>
              <a:t>, </a:t>
            </a:r>
            <a:r>
              <a:rPr lang="ru-RU" sz="2400" dirty="0" err="1" smtClean="0"/>
              <a:t>відхилення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від</a:t>
            </a:r>
            <a:r>
              <a:rPr lang="ru-RU" sz="2400" dirty="0" smtClean="0"/>
              <a:t> </a:t>
            </a:r>
            <a:r>
              <a:rPr lang="ru-RU" sz="2400" dirty="0" err="1" smtClean="0"/>
              <a:t>нього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може</a:t>
            </a:r>
            <a:r>
              <a:rPr lang="ru-RU" sz="2400" dirty="0" smtClean="0"/>
              <a:t> </a:t>
            </a:r>
            <a:r>
              <a:rPr lang="ru-RU" sz="2400" dirty="0" err="1" smtClean="0"/>
              <a:t>потягнути</a:t>
            </a:r>
            <a:r>
              <a:rPr lang="ru-RU" sz="2400" dirty="0" smtClean="0"/>
              <a:t> за собою </a:t>
            </a:r>
            <a:r>
              <a:rPr lang="ru-RU" sz="2400" dirty="0" err="1" smtClean="0"/>
              <a:t>нечинність</a:t>
            </a:r>
            <a:r>
              <a:rPr lang="ru-RU" sz="2400" dirty="0" smtClean="0"/>
              <a:t> закону. </a:t>
            </a:r>
            <a:r>
              <a:rPr lang="ru-RU" sz="2400" dirty="0" err="1" smtClean="0"/>
              <a:t>Ще</a:t>
            </a:r>
            <a:r>
              <a:rPr lang="ru-RU" sz="2400" dirty="0" smtClean="0"/>
              <a:t> одна </a:t>
            </a:r>
            <a:r>
              <a:rPr lang="ru-RU" sz="2400" dirty="0" err="1" smtClean="0"/>
              <a:t>ознака</a:t>
            </a:r>
            <a:r>
              <a:rPr lang="ru-RU" sz="2400" dirty="0" smtClean="0"/>
              <a:t> закону —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вища</a:t>
            </a:r>
            <a:r>
              <a:rPr lang="ru-RU" sz="2400" dirty="0" smtClean="0"/>
              <a:t> </a:t>
            </a:r>
            <a:r>
              <a:rPr lang="ru-RU" sz="2400" dirty="0" err="1" smtClean="0"/>
              <a:t>юридична</a:t>
            </a:r>
            <a:r>
              <a:rPr lang="ru-RU" sz="2400" dirty="0" smtClean="0"/>
              <a:t> сила, </a:t>
            </a:r>
            <a:r>
              <a:rPr lang="ru-RU" sz="2400" dirty="0" err="1" smtClean="0"/>
              <a:t>він</a:t>
            </a:r>
            <a:r>
              <a:rPr lang="ru-RU" sz="2400" dirty="0" smtClean="0"/>
              <a:t> «</a:t>
            </a:r>
            <a:r>
              <a:rPr lang="ru-RU" sz="2400" dirty="0" err="1" smtClean="0"/>
              <a:t>сильніший</a:t>
            </a:r>
            <a:r>
              <a:rPr lang="ru-RU" sz="2400" dirty="0" smtClean="0"/>
              <a:t>», </a:t>
            </a:r>
            <a:r>
              <a:rPr lang="ru-RU" sz="2400" dirty="0" err="1" smtClean="0"/>
              <a:t>аніж</a:t>
            </a:r>
            <a:r>
              <a:rPr lang="ru-RU" sz="2400" dirty="0" smtClean="0"/>
              <a:t> </a:t>
            </a:r>
            <a:r>
              <a:rPr lang="ru-RU" sz="2400" dirty="0" err="1" smtClean="0"/>
              <a:t>інші</a:t>
            </a:r>
            <a:r>
              <a:rPr lang="ru-RU" sz="2400" dirty="0" smtClean="0"/>
              <a:t> правила, </a:t>
            </a:r>
            <a:r>
              <a:rPr lang="ru-RU" sz="2400" dirty="0" err="1" smtClean="0"/>
              <a:t>інші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правові</a:t>
            </a:r>
            <a:r>
              <a:rPr lang="ru-RU" sz="2400" dirty="0" smtClean="0"/>
              <a:t> </a:t>
            </a:r>
            <a:r>
              <a:rPr lang="ru-RU" sz="2400" dirty="0" err="1" smtClean="0"/>
              <a:t>акти</a:t>
            </a:r>
            <a:r>
              <a:rPr lang="ru-RU" sz="2400" dirty="0" smtClean="0"/>
              <a:t>, про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йтиметься</a:t>
            </a:r>
            <a:r>
              <a:rPr lang="ru-RU" sz="2400" dirty="0" smtClean="0"/>
              <a:t> </a:t>
            </a:r>
            <a:r>
              <a:rPr lang="ru-RU" sz="2400" dirty="0" err="1" smtClean="0"/>
              <a:t>нижче</a:t>
            </a:r>
            <a:r>
              <a:rPr lang="ru-RU" sz="2400" dirty="0" smtClean="0"/>
              <a:t>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Процедуру </a:t>
            </a:r>
            <a:r>
              <a:rPr lang="ru-RU" dirty="0" err="1" smtClean="0"/>
              <a:t>розроблення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законів</a:t>
            </a:r>
            <a:r>
              <a:rPr lang="ru-RU" dirty="0" smtClean="0"/>
              <a:t> </a:t>
            </a:r>
            <a:r>
              <a:rPr lang="ru-RU" dirty="0" err="1" smtClean="0"/>
              <a:t>називають</a:t>
            </a:r>
            <a:r>
              <a:rPr lang="ru-RU" dirty="0" smtClean="0"/>
              <a:t> </a:t>
            </a:r>
            <a:r>
              <a:rPr lang="ru-RU" dirty="0" err="1" smtClean="0"/>
              <a:t>законодавчим</a:t>
            </a:r>
            <a:r>
              <a:rPr lang="ru-RU" dirty="0" smtClean="0"/>
              <a:t> </a:t>
            </a:r>
            <a:r>
              <a:rPr lang="ru-RU" dirty="0" err="1" smtClean="0"/>
              <a:t>процесом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кілька</a:t>
            </a:r>
            <a:r>
              <a:rPr lang="ru-RU" dirty="0" smtClean="0"/>
              <a:t> </a:t>
            </a:r>
            <a:r>
              <a:rPr lang="ru-RU" dirty="0" err="1" smtClean="0"/>
              <a:t>етапів</a:t>
            </a:r>
            <a:r>
              <a:rPr lang="ru-RU" dirty="0" smtClean="0"/>
              <a:t>. Порядок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законів</a:t>
            </a:r>
            <a:r>
              <a:rPr lang="ru-RU" dirty="0" smtClean="0"/>
              <a:t> </a:t>
            </a:r>
            <a:r>
              <a:rPr lang="ru-RU" dirty="0" err="1" smtClean="0">
                <a:hlinkClick r:id="rId2" tooltip="Історія України"/>
              </a:rPr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визначає</a:t>
            </a:r>
            <a:r>
              <a:rPr lang="ru-RU" dirty="0" smtClean="0"/>
              <a:t> </a:t>
            </a:r>
            <a:r>
              <a:rPr lang="ru-RU" dirty="0" err="1" smtClean="0"/>
              <a:t>Конституція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. </a:t>
            </a:r>
          </a:p>
          <a:p>
            <a:r>
              <a:rPr lang="ru-RU" i="1" dirty="0" smtClean="0"/>
              <a:t>Прочитайте </a:t>
            </a:r>
            <a:r>
              <a:rPr lang="ru-RU" i="1" dirty="0" smtClean="0"/>
              <a:t>ст. 91, 93, 94 </a:t>
            </a:r>
            <a:r>
              <a:rPr lang="ru-RU" i="1" dirty="0" err="1" smtClean="0"/>
              <a:t>Конституції</a:t>
            </a:r>
            <a:r>
              <a:rPr lang="ru-RU" i="1" dirty="0" smtClean="0"/>
              <a:t> </a:t>
            </a:r>
            <a:r>
              <a:rPr lang="ru-RU" i="1" dirty="0" err="1" smtClean="0"/>
              <a:t>України</a:t>
            </a:r>
            <a:r>
              <a:rPr lang="ru-RU" i="1" dirty="0" smtClean="0"/>
              <a:t> та </a:t>
            </a:r>
            <a:r>
              <a:rPr lang="ru-RU" i="1" dirty="0" err="1" smtClean="0"/>
              <a:t>визначте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тадії</a:t>
            </a:r>
            <a:r>
              <a:rPr lang="ru-RU" i="1" dirty="0" smtClean="0"/>
              <a:t> </a:t>
            </a:r>
            <a:r>
              <a:rPr lang="ru-RU" i="1" dirty="0" err="1" smtClean="0"/>
              <a:t>законодавчого</a:t>
            </a:r>
            <a:r>
              <a:rPr lang="ru-RU" i="1" dirty="0" smtClean="0"/>
              <a:t> </a:t>
            </a:r>
            <a:r>
              <a:rPr lang="ru-RU" i="1" dirty="0" err="1" smtClean="0"/>
              <a:t>процесу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                                     </a:t>
            </a:r>
            <a:r>
              <a:rPr lang="ru-RU" b="1" dirty="0" err="1" smtClean="0"/>
              <a:t>Конституція</a:t>
            </a:r>
            <a:r>
              <a:rPr lang="ru-RU" b="1" dirty="0" smtClean="0"/>
              <a:t> </a:t>
            </a:r>
            <a:r>
              <a:rPr lang="ru-RU" b="1" dirty="0" err="1" smtClean="0"/>
              <a:t>України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Стаття</a:t>
            </a:r>
            <a:r>
              <a:rPr lang="ru-RU" b="1" dirty="0" smtClean="0"/>
              <a:t> 91. </a:t>
            </a:r>
            <a:r>
              <a:rPr lang="ru-RU" dirty="0" err="1" smtClean="0"/>
              <a:t>Верховна</a:t>
            </a:r>
            <a:r>
              <a:rPr lang="ru-RU" dirty="0" smtClean="0"/>
              <a:t> Рада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приймає</a:t>
            </a:r>
            <a:r>
              <a:rPr lang="ru-RU" dirty="0" smtClean="0"/>
              <a:t> </a:t>
            </a:r>
            <a:r>
              <a:rPr lang="ru-RU" dirty="0" err="1" smtClean="0"/>
              <a:t>закони</a:t>
            </a:r>
            <a:r>
              <a:rPr lang="ru-RU" dirty="0" smtClean="0"/>
              <a:t>, постанови та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акти</a:t>
            </a:r>
            <a:r>
              <a:rPr lang="ru-RU" dirty="0" smtClean="0"/>
              <a:t> </a:t>
            </a:r>
            <a:r>
              <a:rPr lang="ru-RU" dirty="0" err="1" smtClean="0"/>
              <a:t>більшістю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конституційного</a:t>
            </a:r>
            <a:r>
              <a:rPr lang="ru-RU" dirty="0" smtClean="0"/>
              <a:t> складу (...).</a:t>
            </a:r>
            <a:br>
              <a:rPr lang="ru-RU" dirty="0" smtClean="0"/>
            </a:br>
            <a:r>
              <a:rPr lang="ru-RU" b="1" dirty="0" err="1" smtClean="0"/>
              <a:t>Стаття</a:t>
            </a:r>
            <a:r>
              <a:rPr lang="ru-RU" b="1" dirty="0" smtClean="0"/>
              <a:t> 93.</a:t>
            </a:r>
            <a:r>
              <a:rPr lang="ru-RU" dirty="0" smtClean="0"/>
              <a:t> Право </a:t>
            </a:r>
            <a:r>
              <a:rPr lang="ru-RU" dirty="0" err="1" smtClean="0"/>
              <a:t>законодавчої</a:t>
            </a:r>
            <a:r>
              <a:rPr lang="ru-RU" dirty="0" smtClean="0"/>
              <a:t> </a:t>
            </a:r>
            <a:r>
              <a:rPr lang="ru-RU" dirty="0" err="1" smtClean="0"/>
              <a:t>ініціативи</a:t>
            </a:r>
            <a:r>
              <a:rPr lang="ru-RU" dirty="0" smtClean="0"/>
              <a:t> у </a:t>
            </a:r>
            <a:r>
              <a:rPr lang="ru-RU" dirty="0" err="1" smtClean="0"/>
              <a:t>Верховній</a:t>
            </a:r>
            <a:r>
              <a:rPr lang="ru-RU" dirty="0" smtClean="0"/>
              <a:t> </a:t>
            </a:r>
            <a:r>
              <a:rPr lang="ru-RU" dirty="0" err="1" smtClean="0"/>
              <a:t>Раді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належить</a:t>
            </a:r>
            <a:r>
              <a:rPr lang="ru-RU" dirty="0" smtClean="0"/>
              <a:t> </a:t>
            </a:r>
            <a:r>
              <a:rPr lang="ru-RU" dirty="0" err="1" smtClean="0"/>
              <a:t>Президентові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, </a:t>
            </a:r>
            <a:r>
              <a:rPr lang="ru-RU" dirty="0" err="1" smtClean="0"/>
              <a:t>народним</a:t>
            </a:r>
            <a:r>
              <a:rPr lang="ru-RU" dirty="0" smtClean="0"/>
              <a:t> </a:t>
            </a:r>
            <a:r>
              <a:rPr lang="ru-RU" dirty="0" err="1" smtClean="0"/>
              <a:t>депутам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та </a:t>
            </a:r>
            <a:r>
              <a:rPr lang="ru-RU" dirty="0" err="1" smtClean="0"/>
              <a:t>Кабінету</a:t>
            </a:r>
            <a:r>
              <a:rPr lang="ru-RU" dirty="0" smtClean="0"/>
              <a:t> </a:t>
            </a:r>
            <a:r>
              <a:rPr lang="ru-RU" dirty="0" err="1" smtClean="0"/>
              <a:t>Міністрів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. </a:t>
            </a:r>
          </a:p>
          <a:p>
            <a:r>
              <a:rPr lang="ru-RU" b="1" dirty="0" err="1" smtClean="0"/>
              <a:t>Стаття</a:t>
            </a:r>
            <a:r>
              <a:rPr lang="ru-RU" b="1" dirty="0" smtClean="0"/>
              <a:t> </a:t>
            </a:r>
            <a:r>
              <a:rPr lang="ru-RU" b="1" dirty="0" smtClean="0"/>
              <a:t>94.</a:t>
            </a:r>
            <a:r>
              <a:rPr lang="ru-RU" dirty="0" smtClean="0"/>
              <a:t> Закон </a:t>
            </a:r>
            <a:r>
              <a:rPr lang="ru-RU" dirty="0" err="1" smtClean="0"/>
              <a:t>підписує</a:t>
            </a:r>
            <a:r>
              <a:rPr lang="ru-RU" dirty="0" smtClean="0"/>
              <a:t> Голова </a:t>
            </a:r>
            <a:r>
              <a:rPr lang="ru-RU" dirty="0" err="1" smtClean="0"/>
              <a:t>Верховної</a:t>
            </a:r>
            <a:r>
              <a:rPr lang="ru-RU" dirty="0" smtClean="0"/>
              <a:t> Ради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невідкладно</a:t>
            </a:r>
            <a:r>
              <a:rPr lang="ru-RU" dirty="0" smtClean="0"/>
              <a:t> </a:t>
            </a:r>
            <a:r>
              <a:rPr lang="ru-RU" dirty="0" err="1" smtClean="0"/>
              <a:t>направляє</a:t>
            </a:r>
            <a:r>
              <a:rPr lang="ru-RU" dirty="0" smtClean="0"/>
              <a:t> 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>
                <a:hlinkClick r:id="rId3" tooltip="Президент України. Органи виконавчої влади"/>
              </a:rPr>
              <a:t>Президентові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Президент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п'ятнадцяти</a:t>
            </a:r>
            <a:r>
              <a:rPr lang="ru-RU" dirty="0" smtClean="0"/>
              <a:t> </a:t>
            </a:r>
            <a:r>
              <a:rPr lang="ru-RU" dirty="0" err="1" smtClean="0"/>
              <a:t>днів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отримання</a:t>
            </a:r>
            <a:r>
              <a:rPr lang="ru-RU" dirty="0" smtClean="0"/>
              <a:t> закону </a:t>
            </a:r>
            <a:r>
              <a:rPr lang="ru-RU" dirty="0" err="1" smtClean="0"/>
              <a:t>підписує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, </a:t>
            </a:r>
            <a:r>
              <a:rPr lang="ru-RU" dirty="0" err="1" smtClean="0"/>
              <a:t>беручи</a:t>
            </a:r>
            <a:r>
              <a:rPr lang="ru-RU" dirty="0" smtClean="0"/>
              <a:t> до </a:t>
            </a:r>
            <a:r>
              <a:rPr lang="ru-RU" dirty="0" err="1" smtClean="0"/>
              <a:t>виконання</a:t>
            </a:r>
            <a:r>
              <a:rPr lang="ru-RU" dirty="0" smtClean="0"/>
              <a:t>, та </a:t>
            </a:r>
            <a:r>
              <a:rPr lang="ru-RU" dirty="0" err="1" smtClean="0"/>
              <a:t>офіційно</a:t>
            </a:r>
            <a:r>
              <a:rPr lang="ru-RU" dirty="0" smtClean="0"/>
              <a:t> </a:t>
            </a:r>
            <a:r>
              <a:rPr lang="ru-RU" dirty="0" err="1" smtClean="0"/>
              <a:t>оприлюднює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повертає</a:t>
            </a:r>
            <a:r>
              <a:rPr lang="ru-RU" dirty="0" smtClean="0"/>
              <a:t> закон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своїми</a:t>
            </a:r>
            <a:r>
              <a:rPr lang="ru-RU" dirty="0" smtClean="0"/>
              <a:t> </a:t>
            </a:r>
            <a:r>
              <a:rPr lang="ru-RU" dirty="0" err="1" smtClean="0"/>
              <a:t>вмотивованими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сформульованими</a:t>
            </a:r>
            <a:r>
              <a:rPr lang="ru-RU" dirty="0" smtClean="0"/>
              <a:t> </a:t>
            </a:r>
            <a:r>
              <a:rPr lang="ru-RU" dirty="0" err="1" smtClean="0"/>
              <a:t>пропозиціями</a:t>
            </a:r>
            <a:r>
              <a:rPr lang="ru-RU" dirty="0" smtClean="0"/>
              <a:t> до </a:t>
            </a:r>
            <a:r>
              <a:rPr lang="ru-RU" dirty="0" err="1" smtClean="0"/>
              <a:t>Верховної</a:t>
            </a:r>
            <a:r>
              <a:rPr lang="ru-RU" dirty="0" smtClean="0"/>
              <a:t> Ради </a:t>
            </a:r>
            <a:r>
              <a:rPr lang="ru-RU" dirty="0" err="1" smtClean="0"/>
              <a:t>України</a:t>
            </a:r>
            <a:r>
              <a:rPr lang="ru-RU" dirty="0" smtClean="0"/>
              <a:t> для повторного </a:t>
            </a:r>
            <a:r>
              <a:rPr lang="ru-RU" dirty="0" err="1" smtClean="0"/>
              <a:t>розгляду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</a:t>
            </a:r>
            <a:r>
              <a:rPr lang="ru-RU" dirty="0" err="1" smtClean="0"/>
              <a:t>разі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Президент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протягом</a:t>
            </a:r>
            <a:r>
              <a:rPr lang="ru-RU" dirty="0" smtClean="0"/>
              <a:t> </a:t>
            </a:r>
            <a:r>
              <a:rPr lang="ru-RU" dirty="0" err="1" smtClean="0"/>
              <a:t>встановленого</a:t>
            </a:r>
            <a:r>
              <a:rPr lang="ru-RU" dirty="0" smtClean="0"/>
              <a:t> строку не повернув закон для повторного </a:t>
            </a:r>
            <a:r>
              <a:rPr lang="ru-RU" dirty="0" err="1" smtClean="0"/>
              <a:t>розгляду</a:t>
            </a:r>
            <a:r>
              <a:rPr lang="ru-RU" dirty="0" smtClean="0"/>
              <a:t>, закон </a:t>
            </a:r>
            <a:r>
              <a:rPr lang="ru-RU" dirty="0" err="1" smtClean="0"/>
              <a:t>вважається</a:t>
            </a:r>
            <a:r>
              <a:rPr lang="ru-RU" dirty="0" smtClean="0"/>
              <a:t> </a:t>
            </a:r>
            <a:r>
              <a:rPr lang="ru-RU" dirty="0" err="1" smtClean="0"/>
              <a:t>схваленим</a:t>
            </a:r>
            <a:r>
              <a:rPr lang="ru-RU" dirty="0" smtClean="0"/>
              <a:t> Президентом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 </a:t>
            </a:r>
            <a:r>
              <a:rPr lang="ru-RU" dirty="0" err="1" smtClean="0"/>
              <a:t>підписаний</a:t>
            </a:r>
            <a:r>
              <a:rPr lang="ru-RU" dirty="0" smtClean="0"/>
              <a:t> та </a:t>
            </a:r>
            <a:r>
              <a:rPr lang="ru-RU" dirty="0" err="1" smtClean="0"/>
              <a:t>офіційно</a:t>
            </a:r>
            <a:r>
              <a:rPr lang="ru-RU" dirty="0" smtClean="0"/>
              <a:t> </a:t>
            </a:r>
            <a:r>
              <a:rPr lang="ru-RU" dirty="0" err="1" smtClean="0"/>
              <a:t>оприлюднений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32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Основні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стадії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законодавчого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процесу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u="sng" dirty="0" smtClean="0"/>
              <a:t> І. </a:t>
            </a:r>
            <a:r>
              <a:rPr lang="ru-RU" b="1" u="sng" dirty="0" err="1" smtClean="0"/>
              <a:t>Законодавча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ініціатива</a:t>
            </a:r>
            <a:r>
              <a:rPr lang="ru-RU" b="1" u="sng" dirty="0" smtClean="0"/>
              <a:t> </a:t>
            </a:r>
            <a:endParaRPr lang="ru-RU" b="1" u="sng" dirty="0"/>
          </a:p>
        </p:txBody>
      </p:sp>
      <p:pic>
        <p:nvPicPr>
          <p:cNvPr id="1026" name="Picture 2" descr="Jurisprudence 9 4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032448" cy="33843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Jurisprudence 9 4 4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140968"/>
            <a:ext cx="4176464" cy="3312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II. </a:t>
            </a:r>
            <a:r>
              <a:rPr lang="ru-RU" b="1" dirty="0" err="1" smtClean="0"/>
              <a:t>Обговорення</a:t>
            </a:r>
            <a:r>
              <a:rPr lang="ru-RU" b="1" dirty="0" smtClean="0"/>
              <a:t> законопроекту у </a:t>
            </a:r>
            <a:r>
              <a:rPr lang="ru-RU" b="1" dirty="0" err="1" smtClean="0"/>
              <a:t>Верховній</a:t>
            </a:r>
            <a:r>
              <a:rPr lang="ru-RU" b="1" dirty="0" smtClean="0"/>
              <a:t> </a:t>
            </a:r>
            <a:r>
              <a:rPr lang="ru-RU" b="1" dirty="0" err="1" smtClean="0"/>
              <a:t>Раді</a:t>
            </a:r>
            <a:r>
              <a:rPr lang="ru-RU" b="1" dirty="0" smtClean="0"/>
              <a:t>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15362" name="Picture 2" descr="Jurisprudence 9 4 5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60851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899592" y="501317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III. </a:t>
            </a:r>
            <a:r>
              <a:rPr lang="ru-RU" b="1" dirty="0" err="1" smtClean="0"/>
              <a:t>Прийняття</a:t>
            </a:r>
            <a:r>
              <a:rPr lang="ru-RU" b="1" dirty="0" smtClean="0"/>
              <a:t> законопроекту Верховною Радою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(у </a:t>
            </a:r>
            <a:r>
              <a:rPr lang="ru-RU" b="1" dirty="0" err="1" smtClean="0"/>
              <a:t>кількох</a:t>
            </a:r>
            <a:r>
              <a:rPr lang="ru-RU" b="1" dirty="0" smtClean="0"/>
              <a:t> </a:t>
            </a:r>
            <a:r>
              <a:rPr lang="ru-RU" b="1" dirty="0" err="1" smtClean="0"/>
              <a:t>читаннях</a:t>
            </a:r>
            <a:r>
              <a:rPr lang="ru-RU" b="1" dirty="0" smtClean="0"/>
              <a:t>) — не </a:t>
            </a:r>
            <a:r>
              <a:rPr lang="ru-RU" b="1" dirty="0" err="1" smtClean="0"/>
              <a:t>менше</a:t>
            </a:r>
            <a:r>
              <a:rPr lang="ru-RU" b="1" dirty="0" smtClean="0"/>
              <a:t> 226 </a:t>
            </a:r>
            <a:r>
              <a:rPr lang="ru-RU" b="1" dirty="0" err="1" smtClean="0"/>
              <a:t>голосів</a:t>
            </a:r>
            <a:r>
              <a:rPr lang="ru-RU" b="1" dirty="0" smtClean="0"/>
              <a:t> </a:t>
            </a:r>
            <a:r>
              <a:rPr lang="ru-RU" b="1" dirty="0" err="1" smtClean="0"/>
              <a:t>депутатів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IV. </a:t>
            </a:r>
            <a:r>
              <a:rPr lang="ru-RU" b="1" dirty="0" err="1" smtClean="0"/>
              <a:t>Підписання</a:t>
            </a:r>
            <a:r>
              <a:rPr lang="ru-RU" b="1" dirty="0" smtClean="0"/>
              <a:t> закону Президентом </a:t>
            </a:r>
            <a:r>
              <a:rPr lang="ru-RU" b="1" dirty="0" err="1" smtClean="0"/>
              <a:t>України</a:t>
            </a:r>
            <a:r>
              <a:rPr lang="ru-RU" b="1" dirty="0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445224"/>
            <a:ext cx="279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V. </a:t>
            </a:r>
            <a:r>
              <a:rPr lang="ru-RU" b="1" dirty="0" err="1" smtClean="0"/>
              <a:t>Обнародування</a:t>
            </a:r>
            <a:r>
              <a:rPr lang="ru-RU" b="1" dirty="0" smtClean="0"/>
              <a:t> закону </a:t>
            </a:r>
            <a:endParaRPr lang="ru-RU" b="1" dirty="0"/>
          </a:p>
        </p:txBody>
      </p:sp>
      <p:pic>
        <p:nvPicPr>
          <p:cNvPr id="17410" name="Picture 2" descr="http://podrobnosti.ua/upload/news/2010/04/13/678824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608512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Школьная пор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Школьная пора</Template>
  <TotalTime>70</TotalTime>
  <Words>488</Words>
  <Application>Microsoft Office PowerPoint</Application>
  <PresentationFormat>Экран (4:3)</PresentationFormat>
  <Paragraphs>44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Школьная пора</vt:lpstr>
      <vt:lpstr>Тема: Що таке закон</vt:lpstr>
      <vt:lpstr>Після засвоєння цієї теми ви зможете:</vt:lpstr>
      <vt:lpstr>План уроку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Подумайте і дайте відповідь: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Usert</dc:creator>
  <cp:lastModifiedBy>Usert</cp:lastModifiedBy>
  <cp:revision>10</cp:revision>
  <dcterms:created xsi:type="dcterms:W3CDTF">2013-03-12T16:39:06Z</dcterms:created>
  <dcterms:modified xsi:type="dcterms:W3CDTF">2013-03-12T18:14:03Z</dcterms:modified>
</cp:coreProperties>
</file>