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57" r:id="rId3"/>
    <p:sldId id="258" r:id="rId4"/>
    <p:sldId id="265" r:id="rId5"/>
    <p:sldId id="259" r:id="rId6"/>
    <p:sldId id="262" r:id="rId7"/>
    <p:sldId id="260" r:id="rId8"/>
    <p:sldId id="266" r:id="rId9"/>
    <p:sldId id="267" r:id="rId10"/>
    <p:sldId id="268" r:id="rId11"/>
    <p:sldId id="269" r:id="rId12"/>
    <p:sldId id="270" r:id="rId13"/>
    <p:sldId id="271" r:id="rId14"/>
    <p:sldId id="261" r:id="rId15"/>
    <p:sldId id="263" r:id="rId16"/>
    <p:sldId id="264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gray">
          <a:xfrm>
            <a:off x="0" y="2514600"/>
            <a:ext cx="9144000" cy="10668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gray">
          <a:xfrm>
            <a:off x="0" y="0"/>
            <a:ext cx="9144000" cy="2514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20" name="Picture 24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03188"/>
            <a:ext cx="4162425" cy="4087812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gray">
          <a:xfrm>
            <a:off x="0" y="3200400"/>
            <a:ext cx="9144000" cy="3657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21" name="Picture 25" descr="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048000"/>
            <a:ext cx="1981200" cy="1946275"/>
          </a:xfrm>
          <a:prstGeom prst="rect">
            <a:avLst/>
          </a:prstGeom>
          <a:noFill/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4" cstate="print"/>
          <a:srcRect r="8662"/>
          <a:stretch>
            <a:fillRect/>
          </a:stretch>
        </p:blipFill>
        <p:spPr bwMode="auto">
          <a:xfrm>
            <a:off x="6781800" y="1538288"/>
            <a:ext cx="2057400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5" cstate="print"/>
          <a:srcRect r="1010"/>
          <a:stretch>
            <a:fillRect/>
          </a:stretch>
        </p:blipFill>
        <p:spPr bwMode="auto">
          <a:xfrm>
            <a:off x="4419600" y="2439988"/>
            <a:ext cx="4495800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685800"/>
            <a:ext cx="8229600" cy="1524000"/>
          </a:xfrm>
        </p:spPr>
        <p:txBody>
          <a:bodyPr/>
          <a:lstStyle>
            <a:lvl1pPr>
              <a:defRPr sz="55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590800"/>
            <a:ext cx="5715000" cy="53340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pic>
        <p:nvPicPr>
          <p:cNvPr id="4122" name="Picture 26" descr="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876800"/>
            <a:ext cx="1382713" cy="1981200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1295400" y="6553200"/>
            <a:ext cx="2133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3657600" y="6553200"/>
            <a:ext cx="28956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6781800" y="6553200"/>
            <a:ext cx="1066800" cy="16827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8001000" y="6415088"/>
            <a:ext cx="104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2"/>
                </a:solidFill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7461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33525"/>
            <a:ext cx="8229600" cy="5019675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613525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457200" y="1143000"/>
            <a:ext cx="8458200" cy="2397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33525"/>
            <a:ext cx="4038600" cy="5019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0"/>
                <a:invGamma/>
              </a:schemeClr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0" y="0"/>
            <a:ext cx="9144000" cy="1447800"/>
            <a:chOff x="0" y="0"/>
            <a:chExt cx="5760" cy="912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5760" cy="240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28627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 userDrawn="1"/>
          </p:nvSpPr>
          <p:spPr bwMode="gray">
            <a:xfrm>
              <a:off x="1248" y="240"/>
              <a:ext cx="4512" cy="480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tint val="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gray">
            <a:xfrm>
              <a:off x="0" y="720"/>
              <a:ext cx="5760" cy="19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50" name="Picture 26" descr="0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715250" y="77788"/>
            <a:ext cx="1066800" cy="104775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3525"/>
            <a:ext cx="8229600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24863" y="95250"/>
            <a:ext cx="6731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8" cstate="print"/>
          <a:srcRect r="1010"/>
          <a:stretch>
            <a:fillRect/>
          </a:stretch>
        </p:blipFill>
        <p:spPr bwMode="auto">
          <a:xfrm>
            <a:off x="8001000" y="311150"/>
            <a:ext cx="9144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51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7200" y="1143000"/>
            <a:ext cx="8458200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1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12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214422"/>
            <a:ext cx="8229600" cy="1524000"/>
          </a:xfrm>
        </p:spPr>
        <p:txBody>
          <a:bodyPr/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Тема: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Що</a:t>
            </a: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означає</a:t>
            </a: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бути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громадянином</a:t>
            </a: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держави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821958_77990_Pole_s_cvetuyochka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2060575"/>
            <a:ext cx="4897438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623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72843E-6 L 2.77778E-6 -0.36734 " pathEditMode="relative" ptsTypes="AA">
                                      <p:cBhvr>
                                        <p:cTn id="12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0.36734 L -0.00781 0.33564 " pathEditMode="relative" ptsTypes="AA">
                                      <p:cBhvr>
                                        <p:cTn id="16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821958_77990_Pole_s_cvetuyochka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04813"/>
            <a:ext cx="4897438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476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47745E-6 C 0.22396 0.30673 0.44809 0.61369 0.37066 0.58316 C 0.29323 0.55263 -0.32552 -0.05575 -0.46476 -0.18344 " pathEditMode="relative" ptsTypes="aaA">
                                      <p:cBhvr>
                                        <p:cTn id="1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821958_77990_Pole_s_cvetuyochka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04813"/>
            <a:ext cx="4897438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3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4.91788E-6 C -0.1651 -0.03886 -0.3302 -0.07749 -0.33177 0.02499 C -0.33333 0.12746 -0.15121 0.61185 -0.00937 0.61439 C 0.13247 0.61694 0.53212 0.15429 0.51893 0.04072 C 0.50573 -0.07286 0.20851 -0.07032 -0.08819 -0.06754 " pathEditMode="relative" ptsTypes="aaaaA">
                                      <p:cBhvr>
                                        <p:cTn id="1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821958_77990_Pole_s_cvetuyochka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04813"/>
            <a:ext cx="4897438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53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4.91788E-6 C -0.1651 -0.03886 -0.3302 -0.07749 -0.33177 0.02499 C -0.33333 0.12746 -0.15121 0.61185 -0.00937 0.61439 C 0.13247 0.61694 0.53212 0.15429 0.51893 0.04072 C 0.50573 -0.07286 0.20851 -0.07032 -0.08819 -0.06754 " pathEditMode="relative" ptsTypes="aaaaA">
                                      <p:cBhvr>
                                        <p:cTn id="13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066087" cy="838184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3600" u="sng" dirty="0" smtClean="0"/>
              <a:t>Документами, що підтверджують громадянство є:</a:t>
            </a:r>
            <a:r>
              <a:rPr lang="uk-UA" sz="3600" dirty="0" smtClean="0"/>
              <a:t/>
            </a:r>
            <a:br>
              <a:rPr lang="uk-UA" sz="3600" dirty="0" smtClean="0"/>
            </a:br>
            <a:endParaRPr lang="ru-RU" sz="3600" dirty="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412776"/>
            <a:ext cx="7543800" cy="4616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паспорт громадянина України,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свідоцтво про належність до громадянства,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паспорт громадянина України для виїзду за кордон,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тимчасове посвідчення громадянина України,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проїзний документ дитини,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дипломатичний паспорт,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службовий паспорт,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посвідчення особи моряка,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посвідчення члена екіпажу,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посвідчення особи на повернення в Україну.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  <p:pic>
        <p:nvPicPr>
          <p:cNvPr id="4" name="Picture 2" descr="http://im4-tub-ua.yandex.net/i?id=108088732-1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1836" y="3212976"/>
            <a:ext cx="2156627" cy="17281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93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931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3000">
              <a:srgbClr val="FF0066">
                <a:alpha val="76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643174" y="428604"/>
            <a:ext cx="3714776" cy="1214446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ПРИПИНЕННЯ ГРОМАДЯНСТВА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00166" y="2071678"/>
            <a:ext cx="2357454" cy="1143008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ВИХІД (з власної волі повнолітньої особи)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214942" y="2071678"/>
            <a:ext cx="2500330" cy="1214446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1"/>
                </a:solidFill>
              </a:rPr>
              <a:t>ВТРАТА (за підставами, визначеним законом)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3504" y="3571876"/>
            <a:ext cx="2786082" cy="3071834"/>
          </a:xfrm>
          <a:prstGeom prst="roundRect">
            <a:avLst/>
          </a:prstGeom>
          <a:solidFill>
            <a:srgbClr val="00B0F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uk-UA" sz="1600" dirty="0" smtClean="0"/>
              <a:t> </a:t>
            </a:r>
            <a:r>
              <a:rPr lang="uk-UA" sz="1600" dirty="0" smtClean="0">
                <a:solidFill>
                  <a:schemeClr val="tx1"/>
                </a:solidFill>
              </a:rPr>
              <a:t>набуття громадянства на підставі фальшивих документів,</a:t>
            </a:r>
          </a:p>
          <a:p>
            <a:pPr>
              <a:buFont typeface="Arial" pitchFamily="34" charset="0"/>
              <a:buChar char="•"/>
            </a:pPr>
            <a:r>
              <a:rPr lang="uk-UA" sz="1600" dirty="0" smtClean="0">
                <a:solidFill>
                  <a:schemeClr val="tx1"/>
                </a:solidFill>
              </a:rPr>
              <a:t> невихід з попереднього громадянства.</a:t>
            </a:r>
          </a:p>
          <a:p>
            <a:pPr>
              <a:buFont typeface="Arial" pitchFamily="34" charset="0"/>
              <a:buChar char="•"/>
            </a:pPr>
            <a:r>
              <a:rPr lang="uk-UA" sz="1600" dirty="0" smtClean="0">
                <a:solidFill>
                  <a:schemeClr val="tx1"/>
                </a:solidFill>
              </a:rPr>
              <a:t> державна чи військова служба в іноземній державі,</a:t>
            </a:r>
          </a:p>
          <a:p>
            <a:pPr>
              <a:buFont typeface="Arial" pitchFamily="34" charset="0"/>
              <a:buChar char="•"/>
            </a:pPr>
            <a:r>
              <a:rPr lang="uk-UA" sz="1600" dirty="0" smtClean="0">
                <a:solidFill>
                  <a:schemeClr val="tx1"/>
                </a:solidFill>
              </a:rPr>
              <a:t> користування правами чи виконання обов'язків іншої держави.</a:t>
            </a:r>
            <a:endParaRPr lang="ru-RU" sz="1600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stCxn id="6" idx="2"/>
          </p:cNvCxnSpPr>
          <p:nvPr/>
        </p:nvCxnSpPr>
        <p:spPr>
          <a:xfrm rot="5400000">
            <a:off x="3786182" y="1357298"/>
            <a:ext cx="428628" cy="10001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2"/>
          </p:cNvCxnSpPr>
          <p:nvPr/>
        </p:nvCxnSpPr>
        <p:spPr>
          <a:xfrm rot="16200000" flipH="1">
            <a:off x="4822033" y="1321579"/>
            <a:ext cx="428628" cy="1071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2"/>
            <a:endCxn id="9" idx="0"/>
          </p:cNvCxnSpPr>
          <p:nvPr/>
        </p:nvCxnSpPr>
        <p:spPr>
          <a:xfrm rot="16200000" flipH="1">
            <a:off x="6357950" y="3393281"/>
            <a:ext cx="285752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799288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Робота 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правовим</a:t>
            </a:r>
            <a:r>
              <a:rPr lang="ru-RU" sz="2400" b="1" dirty="0" smtClean="0"/>
              <a:t> документом</a:t>
            </a:r>
          </a:p>
          <a:p>
            <a:r>
              <a:rPr lang="uk-UA" b="1" i="1" dirty="0" smtClean="0"/>
              <a:t>О</a:t>
            </a:r>
            <a:r>
              <a:rPr lang="ru-RU" b="1" i="1" dirty="0" err="1" smtClean="0"/>
              <a:t>працювати</a:t>
            </a:r>
            <a:r>
              <a:rPr lang="ru-RU" b="1" i="1" dirty="0" smtClean="0"/>
              <a:t> ст. 7 та ст. 9, Закон «Про </a:t>
            </a:r>
            <a:r>
              <a:rPr lang="ru-RU" b="1" i="1" dirty="0" err="1" smtClean="0"/>
              <a:t>громадянство</a:t>
            </a:r>
            <a:r>
              <a:rPr lang="ru-RU" b="1" i="1" dirty="0" smtClean="0"/>
              <a:t>» </a:t>
            </a:r>
            <a:r>
              <a:rPr lang="ru-RU" b="1" i="1" dirty="0" err="1" smtClean="0"/>
              <a:t>і</a:t>
            </a:r>
            <a:r>
              <a:rPr lang="ru-RU" b="1" i="1" dirty="0" smtClean="0"/>
              <a:t> </a:t>
            </a:r>
            <a:r>
              <a:rPr lang="ru-RU" b="1" i="1" dirty="0" err="1" smtClean="0"/>
              <a:t>дати</a:t>
            </a:r>
            <a:r>
              <a:rPr lang="ru-RU" b="1" i="1" dirty="0" smtClean="0"/>
              <a:t> </a:t>
            </a:r>
            <a:r>
              <a:rPr lang="ru-RU" b="1" i="1" dirty="0" err="1" smtClean="0"/>
              <a:t>відповіді</a:t>
            </a:r>
            <a:r>
              <a:rPr lang="ru-RU" b="1" i="1" dirty="0" smtClean="0"/>
              <a:t> на </a:t>
            </a:r>
            <a:r>
              <a:rPr lang="ru-RU" b="1" i="1" dirty="0" err="1" smtClean="0"/>
              <a:t>запитання</a:t>
            </a:r>
            <a:r>
              <a:rPr lang="ru-RU" b="1" i="1" dirty="0" smtClean="0"/>
              <a:t>.</a:t>
            </a:r>
          </a:p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dirty="0" smtClean="0"/>
              <a:t> </a:t>
            </a:r>
            <a:r>
              <a:rPr lang="ru-RU" dirty="0" err="1" smtClean="0"/>
              <a:t>Чи</a:t>
            </a:r>
            <a:r>
              <a:rPr lang="ru-RU" dirty="0" smtClean="0"/>
              <a:t> буде </a:t>
            </a:r>
            <a:r>
              <a:rPr lang="ru-RU" dirty="0" err="1" smtClean="0"/>
              <a:t>припинене</a:t>
            </a:r>
            <a:r>
              <a:rPr lang="ru-RU" dirty="0" smtClean="0"/>
              <a:t> </a:t>
            </a:r>
            <a:r>
              <a:rPr lang="ru-RU" dirty="0" err="1" smtClean="0"/>
              <a:t>громадянство</a:t>
            </a:r>
            <a:r>
              <a:rPr lang="ru-RU" dirty="0" smtClean="0"/>
              <a:t> </a:t>
            </a:r>
            <a:r>
              <a:rPr lang="ru-RU" dirty="0" err="1" smtClean="0"/>
              <a:t>України</a:t>
            </a:r>
            <a:r>
              <a:rPr lang="ru-RU" dirty="0" smtClean="0"/>
              <a:t> </a:t>
            </a:r>
            <a:r>
              <a:rPr lang="ru-RU" dirty="0" err="1" smtClean="0"/>
              <a:t>щодо</a:t>
            </a:r>
            <a:r>
              <a:rPr lang="ru-RU" dirty="0" smtClean="0"/>
              <a:t> особи,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пішла</a:t>
            </a:r>
            <a:r>
              <a:rPr lang="ru-RU" dirty="0" smtClean="0"/>
              <a:t> за контрактом на </a:t>
            </a:r>
            <a:r>
              <a:rPr lang="ru-RU" dirty="0" err="1" smtClean="0"/>
              <a:t>військову</a:t>
            </a:r>
            <a:r>
              <a:rPr lang="ru-RU" dirty="0" smtClean="0"/>
              <a:t> службу в </a:t>
            </a:r>
            <a:r>
              <a:rPr lang="ru-RU" dirty="0" err="1" smtClean="0"/>
              <a:t>одній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європейських</a:t>
            </a:r>
            <a:r>
              <a:rPr lang="ru-RU" dirty="0" smtClean="0"/>
              <a:t> </a:t>
            </a:r>
            <a:r>
              <a:rPr lang="ru-RU" dirty="0" err="1" smtClean="0"/>
              <a:t>країн</a:t>
            </a:r>
            <a:r>
              <a:rPr lang="ru-RU" dirty="0" smtClean="0"/>
              <a:t>?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 smtClean="0"/>
              <a:t>2.  </a:t>
            </a:r>
            <a:r>
              <a:rPr lang="ru-RU" dirty="0" err="1" smtClean="0"/>
              <a:t>Чи</a:t>
            </a:r>
            <a:r>
              <a:rPr lang="ru-RU" dirty="0" smtClean="0"/>
              <a:t> буде </a:t>
            </a:r>
            <a:r>
              <a:rPr lang="ru-RU" dirty="0" err="1" smtClean="0"/>
              <a:t>припинено</a:t>
            </a:r>
            <a:r>
              <a:rPr lang="ru-RU" dirty="0" smtClean="0"/>
              <a:t> </a:t>
            </a:r>
            <a:r>
              <a:rPr lang="ru-RU" dirty="0" err="1" smtClean="0"/>
              <a:t>українське</a:t>
            </a:r>
            <a:r>
              <a:rPr lang="ru-RU" dirty="0" smtClean="0"/>
              <a:t> </a:t>
            </a:r>
            <a:r>
              <a:rPr lang="ru-RU" dirty="0" err="1" smtClean="0"/>
              <a:t>громадянство</a:t>
            </a:r>
            <a:r>
              <a:rPr lang="ru-RU" dirty="0" smtClean="0"/>
              <a:t> особи,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виїхала</a:t>
            </a:r>
            <a:r>
              <a:rPr lang="ru-RU" dirty="0" smtClean="0"/>
              <a:t> на ПМЖ до США?</a:t>
            </a:r>
          </a:p>
          <a:p>
            <a:endParaRPr lang="ru-RU" dirty="0" smtClean="0"/>
          </a:p>
          <a:p>
            <a:r>
              <a:rPr lang="ru-RU" dirty="0" smtClean="0"/>
              <a:t>3.  </a:t>
            </a:r>
            <a:r>
              <a:rPr lang="ru-RU" dirty="0" err="1" smtClean="0"/>
              <a:t>Чи</a:t>
            </a:r>
            <a:r>
              <a:rPr lang="ru-RU" dirty="0" smtClean="0"/>
              <a:t> буде </a:t>
            </a:r>
            <a:r>
              <a:rPr lang="ru-RU" dirty="0" err="1" smtClean="0"/>
              <a:t>припинене</a:t>
            </a:r>
            <a:r>
              <a:rPr lang="ru-RU" dirty="0" smtClean="0"/>
              <a:t> </a:t>
            </a:r>
            <a:r>
              <a:rPr lang="ru-RU" dirty="0" err="1" smtClean="0"/>
              <a:t>українське</a:t>
            </a:r>
            <a:r>
              <a:rPr lang="ru-RU" dirty="0" smtClean="0"/>
              <a:t> </a:t>
            </a:r>
            <a:r>
              <a:rPr lang="ru-RU" dirty="0" err="1" smtClean="0"/>
              <a:t>громадянство</a:t>
            </a:r>
            <a:r>
              <a:rPr lang="ru-RU" dirty="0" smtClean="0"/>
              <a:t> особи,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 err="1" smtClean="0"/>
              <a:t>проживає</a:t>
            </a:r>
            <a:r>
              <a:rPr lang="ru-RU" dirty="0" smtClean="0"/>
              <a:t> в </a:t>
            </a:r>
            <a:r>
              <a:rPr lang="ru-RU" dirty="0" err="1" smtClean="0"/>
              <a:t>Україні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прийняла</a:t>
            </a:r>
            <a:r>
              <a:rPr lang="ru-RU" dirty="0" smtClean="0"/>
              <a:t> </a:t>
            </a:r>
            <a:r>
              <a:rPr lang="ru-RU" dirty="0" err="1" smtClean="0"/>
              <a:t>російське</a:t>
            </a:r>
            <a:r>
              <a:rPr lang="ru-RU" dirty="0" smtClean="0"/>
              <a:t> </a:t>
            </a:r>
            <a:r>
              <a:rPr lang="ru-RU" dirty="0" err="1" smtClean="0"/>
              <a:t>громадянство</a:t>
            </a:r>
            <a:r>
              <a:rPr lang="ru-RU" dirty="0" smtClean="0"/>
              <a:t>?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12776"/>
            <a:ext cx="7772400" cy="1362075"/>
          </a:xfrm>
        </p:spPr>
        <p:txBody>
          <a:bodyPr/>
          <a:lstStyle/>
          <a:p>
            <a:pPr algn="ctr"/>
            <a:r>
              <a:rPr lang="uk-UA" i="1" dirty="0" smtClean="0">
                <a:solidFill>
                  <a:srgbClr val="FF0000"/>
                </a:solidFill>
              </a:rPr>
              <a:t>Домашнє завдання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4" name="Текст 2"/>
          <p:cNvSpPr txBox="1">
            <a:spLocks noGrp="1"/>
          </p:cNvSpPr>
          <p:nvPr>
            <p:ph type="body" idx="1"/>
          </p:nvPr>
        </p:nvSpPr>
        <p:spPr>
          <a:xfrm>
            <a:off x="323528" y="2564904"/>
            <a:ext cx="8243193" cy="1500187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uk-UA" sz="2600" kern="1200" dirty="0" smtClean="0"/>
              <a:t>- </a:t>
            </a:r>
            <a:r>
              <a:rPr kumimoji="0" lang="uk-UA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uk-UA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Опрацювати матеріал підручника § </a:t>
            </a:r>
            <a:r>
              <a:rPr lang="uk-UA" sz="3200" noProof="0" dirty="0" smtClean="0">
                <a:solidFill>
                  <a:schemeClr val="tx2">
                    <a:lumMod val="75000"/>
                  </a:schemeClr>
                </a:solidFill>
              </a:rPr>
              <a:t>8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Usert\Picture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21088"/>
            <a:ext cx="2232248" cy="208823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772400" cy="1362075"/>
          </a:xfrm>
        </p:spPr>
        <p:txBody>
          <a:bodyPr/>
          <a:lstStyle/>
          <a:p>
            <a:pPr algn="ctr"/>
            <a:r>
              <a:rPr lang="uk-UA" sz="2800" dirty="0" smtClean="0">
                <a:solidFill>
                  <a:srgbClr val="7030A0"/>
                </a:solidFill>
              </a:rPr>
              <a:t>    Після засвоєння змісту цієї теми ви зможете:</a:t>
            </a:r>
            <a:r>
              <a:rPr lang="uk-UA" dirty="0" smtClean="0"/>
              <a:t/>
            </a:r>
            <a:br>
              <a:rPr lang="uk-UA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000240"/>
            <a:ext cx="8786874" cy="4643469"/>
          </a:xfrm>
        </p:spPr>
        <p:txBody>
          <a:bodyPr/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uk-UA" sz="2400" dirty="0" smtClean="0">
                <a:solidFill>
                  <a:srgbClr val="0070C0"/>
                </a:solidFill>
              </a:rPr>
              <a:t> розтлумачувати поняття “ громадянство ” 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uk-UA" sz="2400" dirty="0" smtClean="0">
                <a:solidFill>
                  <a:srgbClr val="0070C0"/>
                </a:solidFill>
              </a:rPr>
              <a:t> розрізняти статус громадянина, іноземця, особи без громадянства;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uk-UA" sz="2400" dirty="0" smtClean="0">
                <a:solidFill>
                  <a:srgbClr val="0070C0"/>
                </a:solidFill>
              </a:rPr>
              <a:t> називати підстави набуття й припинення громадянства України;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uk-UA" sz="2400" dirty="0" smtClean="0">
                <a:solidFill>
                  <a:srgbClr val="0070C0"/>
                </a:solidFill>
              </a:rPr>
              <a:t> розв'язувати правові ситуації щодо набуття громадянства дітьми;</a:t>
            </a: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uk-UA" sz="2400" dirty="0" smtClean="0">
                <a:solidFill>
                  <a:srgbClr val="0070C0"/>
                </a:solidFill>
              </a:rPr>
              <a:t> оцінювати важливість та правове значення юридичного зв'язку людини і держави.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772400" cy="1362075"/>
          </a:xfrm>
        </p:spPr>
        <p:txBody>
          <a:bodyPr/>
          <a:lstStyle/>
          <a:p>
            <a:pPr algn="ctr"/>
            <a:r>
              <a:rPr lang="uk-UA" sz="6000" u="sng" dirty="0" smtClean="0">
                <a:solidFill>
                  <a:srgbClr val="0070C0"/>
                </a:solidFill>
                <a:latin typeface="Monotype Corsiva" pitchFamily="66" charset="0"/>
              </a:rPr>
              <a:t>План уроку</a:t>
            </a:r>
            <a:endParaRPr lang="ru-RU" sz="6000" u="sng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906713"/>
            <a:ext cx="8715435" cy="150018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Що означає бути громадянином держави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Як набути громадянства України</a:t>
            </a:r>
          </a:p>
          <a:p>
            <a:pPr marL="514350" indent="-514350">
              <a:buFont typeface="+mj-lt"/>
              <a:buAutoNum type="arabicPeriod"/>
            </a:pPr>
            <a:r>
              <a:rPr lang="uk-UA" sz="3200" dirty="0" smtClean="0"/>
              <a:t>За яких підстав припиняється громадянство України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 smtClean="0"/>
              <a:t>Вправа </a:t>
            </a:r>
            <a:r>
              <a:rPr lang="uk-UA" dirty="0" err="1" smtClean="0"/>
              <a:t>“Сонце”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3707904" y="2636912"/>
            <a:ext cx="1440160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dirty="0" smtClean="0">
                <a:solidFill>
                  <a:srgbClr val="FF0000"/>
                </a:solidFill>
              </a:rPr>
              <a:t>Я</a:t>
            </a:r>
            <a:endParaRPr lang="ru-RU" sz="36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427984" y="170080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27984" y="3861048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6"/>
          </p:cNvCxnSpPr>
          <p:nvPr/>
        </p:nvCxnSpPr>
        <p:spPr>
          <a:xfrm>
            <a:off x="5148064" y="321297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7"/>
          </p:cNvCxnSpPr>
          <p:nvPr/>
        </p:nvCxnSpPr>
        <p:spPr>
          <a:xfrm flipV="1">
            <a:off x="4937157" y="2204864"/>
            <a:ext cx="642955" cy="6007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3" idx="5"/>
          </p:cNvCxnSpPr>
          <p:nvPr/>
        </p:nvCxnSpPr>
        <p:spPr>
          <a:xfrm>
            <a:off x="4937157" y="3620315"/>
            <a:ext cx="714963" cy="672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3" idx="1"/>
          </p:cNvCxnSpPr>
          <p:nvPr/>
        </p:nvCxnSpPr>
        <p:spPr>
          <a:xfrm flipH="1" flipV="1">
            <a:off x="3275856" y="2060848"/>
            <a:ext cx="642955" cy="7447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3" idx="2"/>
          </p:cNvCxnSpPr>
          <p:nvPr/>
        </p:nvCxnSpPr>
        <p:spPr>
          <a:xfrm flipH="1">
            <a:off x="2699792" y="3212976"/>
            <a:ext cx="10081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3" idx="3"/>
          </p:cNvCxnSpPr>
          <p:nvPr/>
        </p:nvCxnSpPr>
        <p:spPr>
          <a:xfrm flipH="1">
            <a:off x="3131840" y="3620315"/>
            <a:ext cx="786971" cy="6727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Блок-схема: узел 21"/>
          <p:cNvSpPr/>
          <p:nvPr/>
        </p:nvSpPr>
        <p:spPr>
          <a:xfrm>
            <a:off x="4211960" y="1196752"/>
            <a:ext cx="432048" cy="5040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23" name="Блок-схема: узел 22"/>
          <p:cNvSpPr/>
          <p:nvPr/>
        </p:nvSpPr>
        <p:spPr>
          <a:xfrm>
            <a:off x="5508104" y="1772816"/>
            <a:ext cx="432048" cy="57606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24" name="Блок-схема: узел 23"/>
          <p:cNvSpPr/>
          <p:nvPr/>
        </p:nvSpPr>
        <p:spPr>
          <a:xfrm>
            <a:off x="2843808" y="1700808"/>
            <a:ext cx="432048" cy="57606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6084168" y="2924944"/>
            <a:ext cx="648072" cy="57606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dirty="0" smtClean="0">
                <a:solidFill>
                  <a:srgbClr val="FF0000"/>
                </a:solidFill>
              </a:rPr>
              <a:t>син</a:t>
            </a:r>
            <a:endParaRPr lang="ru-RU" sz="1200" b="1" dirty="0">
              <a:solidFill>
                <a:srgbClr val="FF0000"/>
              </a:solidFill>
            </a:endParaRPr>
          </a:p>
        </p:txBody>
      </p:sp>
      <p:sp>
        <p:nvSpPr>
          <p:cNvPr id="26" name="Блок-схема: узел 25"/>
          <p:cNvSpPr/>
          <p:nvPr/>
        </p:nvSpPr>
        <p:spPr>
          <a:xfrm>
            <a:off x="2195736" y="2924944"/>
            <a:ext cx="504056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27" name="Блок-схема: узел 26"/>
          <p:cNvSpPr/>
          <p:nvPr/>
        </p:nvSpPr>
        <p:spPr>
          <a:xfrm>
            <a:off x="2771800" y="4293096"/>
            <a:ext cx="504056" cy="64807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28" name="Блок-схема: узел 27"/>
          <p:cNvSpPr/>
          <p:nvPr/>
        </p:nvSpPr>
        <p:spPr>
          <a:xfrm>
            <a:off x="4139952" y="4941168"/>
            <a:ext cx="576064" cy="57606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?</a:t>
            </a:r>
            <a:endParaRPr lang="ru-RU" dirty="0"/>
          </a:p>
        </p:txBody>
      </p:sp>
      <p:sp>
        <p:nvSpPr>
          <p:cNvPr id="29" name="Блок-схема: узел 28"/>
          <p:cNvSpPr/>
          <p:nvPr/>
        </p:nvSpPr>
        <p:spPr>
          <a:xfrm>
            <a:off x="5508104" y="4221088"/>
            <a:ext cx="864096" cy="57606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400" b="1" dirty="0" smtClean="0">
                <a:solidFill>
                  <a:srgbClr val="FF0000"/>
                </a:solidFill>
              </a:rPr>
              <a:t>друг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5905520"/>
          </a:xfrm>
        </p:spPr>
        <p:txBody>
          <a:bodyPr/>
          <a:lstStyle/>
          <a:p>
            <a:r>
              <a:rPr lang="uk-UA" u="sng" dirty="0" smtClean="0"/>
              <a:t>Громадянство</a:t>
            </a:r>
            <a:r>
              <a:rPr lang="uk-UA" dirty="0" smtClean="0"/>
              <a:t> – </a:t>
            </a: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стійкий правовий зв’язок людини з конкретною державою.</a:t>
            </a:r>
            <a:b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 конституції України</a:t>
            </a:r>
            <a:b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Стаття 25</a:t>
            </a:r>
            <a:b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Громадянин України не може бути позбавлений громадянства і права змінити громадянство.</a:t>
            </a:r>
            <a:r>
              <a:rPr lang="uk-UA" sz="3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Громадянин не може бути вигнаний за межі України або виданий іншій державі.</a:t>
            </a:r>
            <a:br>
              <a:rPr lang="uk-UA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800" b="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Україна гарантує піклування та захист своїм громадянам, які перебувають за її межами. </a:t>
            </a:r>
            <a:endParaRPr lang="ru-RU" sz="2800" b="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85728"/>
            <a:ext cx="8066087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sz="3600" u="sng" dirty="0" smtClean="0"/>
              <a:t>Документами, що підтверджують громадянство є:</a:t>
            </a:r>
            <a:r>
              <a:rPr lang="uk-UA" sz="3600" dirty="0" smtClean="0"/>
              <a:t/>
            </a:r>
            <a:br>
              <a:rPr lang="uk-UA" sz="3600" dirty="0" smtClean="0"/>
            </a:br>
            <a:endParaRPr lang="ru-RU" sz="3600" dirty="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7344816" cy="46164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паспорт громадянина України,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свідоцтво про належність до громадянства,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паспорт громадянина України для виїзду за кордон,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тимчасове посвідчення громадянина України,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проїзний документ дитини,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дипломатичний паспорт,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службовий паспорт,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посвідчення особи моряка,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посвідчення члена екіпажу,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uk-UA" sz="2400" b="1" dirty="0" smtClean="0"/>
              <a:t>посвідчення особи на повернення в Україну.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/>
          </a:p>
        </p:txBody>
      </p:sp>
      <p:pic>
        <p:nvPicPr>
          <p:cNvPr id="5122" name="Picture 2" descr="http://im4-tub-ua.yandex.net/i?id=108088732-1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212976"/>
            <a:ext cx="2232248" cy="17887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3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3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31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3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31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31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31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189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7615262" cy="746125"/>
          </a:xfrm>
        </p:spPr>
        <p:txBody>
          <a:bodyPr/>
          <a:lstStyle/>
          <a:p>
            <a:pPr algn="ctr" eaLnBrk="1" hangingPunct="1">
              <a:defRPr/>
            </a:pPr>
            <a:r>
              <a:rPr lang="uk-UA" u="sng" dirty="0" smtClean="0"/>
              <a:t>Підстави</a:t>
            </a:r>
            <a:r>
              <a:rPr lang="ru-RU" u="sng" dirty="0" smtClean="0"/>
              <a:t> </a:t>
            </a:r>
            <a:r>
              <a:rPr lang="ru-RU" u="sng" dirty="0" err="1" smtClean="0"/>
              <a:t>набуття</a:t>
            </a:r>
            <a:r>
              <a:rPr lang="ru-RU" u="sng" dirty="0" smtClean="0"/>
              <a:t> </a:t>
            </a:r>
            <a:r>
              <a:rPr lang="ru-RU" u="sng" dirty="0" err="1" smtClean="0"/>
              <a:t>громадянства</a:t>
            </a:r>
            <a:r>
              <a:rPr lang="ru-RU" u="sng" dirty="0" smtClean="0"/>
              <a:t> </a:t>
            </a:r>
            <a:r>
              <a:rPr lang="ru-RU" u="sng" dirty="0" err="1" smtClean="0"/>
              <a:t>України</a:t>
            </a:r>
            <a:r>
              <a:rPr lang="ru-RU" u="sng" dirty="0" smtClean="0"/>
              <a:t>: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643050"/>
            <a:ext cx="8353425" cy="4687888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uk-UA" sz="2400" b="1" dirty="0" smtClean="0"/>
              <a:t>за народженням</a:t>
            </a:r>
            <a:r>
              <a:rPr lang="uk-UA" sz="2400" dirty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uk-UA" sz="2400" b="1" dirty="0" smtClean="0"/>
              <a:t>за територіальним походженням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uk-UA" sz="2400" b="1" dirty="0" smtClean="0"/>
              <a:t>внаслідок прийняття до громадянства</a:t>
            </a:r>
            <a:r>
              <a:rPr lang="ru-RU" sz="2400" dirty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uk-UA" sz="2400" b="1" dirty="0" smtClean="0"/>
              <a:t>внаслідок поновлення у громадянстві</a:t>
            </a:r>
            <a:r>
              <a:rPr lang="uk-UA" sz="2400" dirty="0" smtClean="0"/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ru-RU" sz="2400" b="1" dirty="0" err="1" smtClean="0"/>
              <a:t>внаслідок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усиновлення</a:t>
            </a:r>
            <a:endParaRPr lang="ru-RU" sz="2400" b="1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ru-RU" sz="2400" b="1" dirty="0" err="1" smtClean="0"/>
              <a:t>внаслідок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встановлення</a:t>
            </a:r>
            <a:r>
              <a:rPr lang="ru-RU" sz="2400" b="1" dirty="0" smtClean="0"/>
              <a:t> над </a:t>
            </a:r>
            <a:r>
              <a:rPr lang="ru-RU" sz="2400" b="1" dirty="0" err="1" smtClean="0"/>
              <a:t>дитиною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опіки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чи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піклування</a:t>
            </a:r>
            <a:endParaRPr lang="ru-RU" sz="2400" b="1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ru-RU" sz="2400" b="1" dirty="0" err="1" smtClean="0"/>
              <a:t>внаслідок</a:t>
            </a:r>
            <a:r>
              <a:rPr lang="ru-RU" sz="2400" b="1" dirty="0" smtClean="0"/>
              <a:t>   </a:t>
            </a:r>
            <a:r>
              <a:rPr lang="ru-RU" sz="2400" b="1" dirty="0" err="1" smtClean="0"/>
              <a:t>встановлення</a:t>
            </a:r>
            <a:r>
              <a:rPr lang="ru-RU" sz="2400" b="1" dirty="0" smtClean="0"/>
              <a:t>   над   особою,   </a:t>
            </a:r>
            <a:r>
              <a:rPr lang="ru-RU" sz="2400" b="1" dirty="0" err="1" smtClean="0"/>
              <a:t>визнаною</a:t>
            </a:r>
            <a:r>
              <a:rPr lang="ru-RU" sz="2400" b="1" dirty="0" smtClean="0"/>
              <a:t>  судом</a:t>
            </a:r>
            <a:r>
              <a:rPr lang="uk-UA" sz="2400" b="1" dirty="0" smtClean="0"/>
              <a:t> </a:t>
            </a:r>
            <a:r>
              <a:rPr lang="ru-RU" sz="2400" b="1" dirty="0" err="1" smtClean="0"/>
              <a:t>недієздатною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опіки</a:t>
            </a:r>
            <a:endParaRPr lang="ru-RU" sz="2400" b="1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ru-RU" sz="2400" b="1" dirty="0" smtClean="0"/>
              <a:t>у </a:t>
            </a:r>
            <a:r>
              <a:rPr lang="ru-RU" sz="2400" b="1" dirty="0" err="1" smtClean="0"/>
              <a:t>зв'язку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з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перебуванням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у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громадянстві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України</a:t>
            </a:r>
            <a:r>
              <a:rPr lang="ru-RU" sz="2400" b="1" dirty="0" smtClean="0"/>
              <a:t> одного  </a:t>
            </a:r>
            <a:r>
              <a:rPr lang="ru-RU" sz="2400" b="1" dirty="0" err="1" smtClean="0"/>
              <a:t>чи</a:t>
            </a:r>
            <a:r>
              <a:rPr lang="uk-UA" sz="2400" b="1" dirty="0" smtClean="0"/>
              <a:t> </a:t>
            </a:r>
            <a:r>
              <a:rPr lang="ru-RU" sz="2400" b="1" dirty="0" err="1" smtClean="0"/>
              <a:t>обох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батьків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дитини</a:t>
            </a:r>
            <a:endParaRPr lang="ru-RU" sz="2400" b="1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ru-RU" sz="2400" b="1" dirty="0" smtClean="0"/>
              <a:t> </a:t>
            </a:r>
            <a:r>
              <a:rPr lang="ru-RU" sz="2400" b="1" dirty="0" err="1" smtClean="0"/>
              <a:t>внаслідок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встановлення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батьківства</a:t>
            </a:r>
            <a:endParaRPr lang="ru-RU" sz="2400" b="1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uk-UA" sz="2400" b="1" dirty="0" smtClean="0"/>
              <a:t> </a:t>
            </a:r>
            <a:r>
              <a:rPr lang="ru-RU" sz="2400" b="1" dirty="0" smtClean="0"/>
              <a:t>за    </a:t>
            </a:r>
            <a:r>
              <a:rPr lang="ru-RU" sz="2400" b="1" dirty="0" err="1" smtClean="0"/>
              <a:t>іншими</a:t>
            </a:r>
            <a:r>
              <a:rPr lang="ru-RU" sz="2400" b="1" dirty="0" smtClean="0"/>
              <a:t>   </a:t>
            </a:r>
            <a:r>
              <a:rPr lang="ru-RU" sz="2400" b="1" dirty="0" err="1" smtClean="0"/>
              <a:t>підставами</a:t>
            </a:r>
            <a:r>
              <a:rPr lang="ru-RU" sz="2400" b="1" dirty="0" smtClean="0"/>
              <a:t>,   </a:t>
            </a:r>
            <a:r>
              <a:rPr lang="ru-RU" sz="2400" b="1" dirty="0" err="1" smtClean="0"/>
              <a:t>передбаченими</a:t>
            </a:r>
            <a:r>
              <a:rPr lang="ru-RU" sz="2400" b="1" dirty="0" smtClean="0"/>
              <a:t>   </a:t>
            </a:r>
            <a:r>
              <a:rPr lang="ru-RU" sz="2400" b="1" dirty="0" err="1" smtClean="0"/>
              <a:t>міжнародними</a:t>
            </a:r>
            <a:r>
              <a:rPr lang="uk-UA" sz="2400" b="1" dirty="0" smtClean="0"/>
              <a:t> </a:t>
            </a:r>
            <a:r>
              <a:rPr lang="ru-RU" sz="2400" b="1" dirty="0" smtClean="0"/>
              <a:t>договорами </a:t>
            </a:r>
            <a:r>
              <a:rPr lang="ru-RU" sz="2400" b="1" dirty="0" err="1" smtClean="0"/>
              <a:t>України</a:t>
            </a:r>
            <a:r>
              <a:rPr lang="ru-RU" sz="2400" b="1" dirty="0" smtClean="0"/>
              <a:t>.</a:t>
            </a:r>
            <a:endParaRPr lang="ru-RU" sz="2400" dirty="0" smtClean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2000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942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0"/>
                            </p:stCondLst>
                            <p:childTnLst>
                              <p:par>
                                <p:cTn id="3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942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000"/>
                            </p:stCondLst>
                            <p:childTnLst>
                              <p:par>
                                <p:cTn id="4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2000"/>
                                        <p:tgtEl>
                                          <p:spTgt spid="942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90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2000"/>
                                        <p:tgtEl>
                                          <p:spTgt spid="942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0" grpId="0"/>
      <p:bldP spid="942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821958_77990_Pole_s_cvetuyochkam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050" y="1844675"/>
            <a:ext cx="4897438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WordArt 6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476375" y="333375"/>
            <a:ext cx="6192838" cy="11525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ВПРАВИ ДЛЯ ОЧЕЙ</a:t>
            </a:r>
          </a:p>
        </p:txBody>
      </p:sp>
    </p:spTree>
  </p:cSld>
  <p:clrMapOvr>
    <a:masterClrMapping/>
  </p:clrMapOvr>
  <p:transition advTm="84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821958_77990_Pole_s_cvetuyochka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150" y="404813"/>
            <a:ext cx="4897438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Tm="1154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6.63197E-6 L 0.30712 -6.63197E-6 " pathEditMode="relative" ptsTypes="AA">
                                      <p:cBhvr>
                                        <p:cTn id="1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195 -7.19408E-6 L 7.22222E-6 -7.19408E-6 " pathEditMode="relative" ptsTypes="AA">
                                      <p:cBhvr>
                                        <p:cTn id="1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5.70437E-6 L 2.77778E-6 0.56673 " pathEditMode="relative" ptsTypes="AA">
                                      <p:cBhvr>
                                        <p:cTn id="2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1 0.57321 L 2.77778E-6 -5.33889E-6 " pathEditMode="relative" ptsTypes="AA">
                                      <p:cBhvr>
                                        <p:cTn id="2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|2.1|1.8|2.1|1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1|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5"/>
</p:tagLst>
</file>

<file path=ppt/theme/theme1.xml><?xml version="1.0" encoding="utf-8"?>
<a:theme xmlns:a="http://schemas.openxmlformats.org/drawingml/2006/main" name="Child_light">
  <a:themeElements>
    <a:clrScheme name="Default Design 2">
      <a:dk1>
        <a:srgbClr val="000000"/>
      </a:dk1>
      <a:lt1>
        <a:srgbClr val="F6EDA8"/>
      </a:lt1>
      <a:dk2>
        <a:srgbClr val="006600"/>
      </a:dk2>
      <a:lt2>
        <a:srgbClr val="FFFFFF"/>
      </a:lt2>
      <a:accent1>
        <a:srgbClr val="73C95B"/>
      </a:accent1>
      <a:accent2>
        <a:srgbClr val="F7C037"/>
      </a:accent2>
      <a:accent3>
        <a:srgbClr val="FAF4D1"/>
      </a:accent3>
      <a:accent4>
        <a:srgbClr val="000000"/>
      </a:accent4>
      <a:accent5>
        <a:srgbClr val="BCE1B5"/>
      </a:accent5>
      <a:accent6>
        <a:srgbClr val="E0AE31"/>
      </a:accent6>
      <a:hlink>
        <a:srgbClr val="2393CB"/>
      </a:hlink>
      <a:folHlink>
        <a:srgbClr val="CB057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BBEAA8"/>
        </a:lt1>
        <a:dk2>
          <a:srgbClr val="063C60"/>
        </a:dk2>
        <a:lt2>
          <a:srgbClr val="FFFFFF"/>
        </a:lt2>
        <a:accent1>
          <a:srgbClr val="5598CF"/>
        </a:accent1>
        <a:accent2>
          <a:srgbClr val="AAD955"/>
        </a:accent2>
        <a:accent3>
          <a:srgbClr val="DAF3D1"/>
        </a:accent3>
        <a:accent4>
          <a:srgbClr val="000000"/>
        </a:accent4>
        <a:accent5>
          <a:srgbClr val="B4CAE4"/>
        </a:accent5>
        <a:accent6>
          <a:srgbClr val="9AC44C"/>
        </a:accent6>
        <a:hlink>
          <a:srgbClr val="C7AA6F"/>
        </a:hlink>
        <a:folHlink>
          <a:srgbClr val="9E65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6EDA8"/>
        </a:lt1>
        <a:dk2>
          <a:srgbClr val="006600"/>
        </a:dk2>
        <a:lt2>
          <a:srgbClr val="FFFFFF"/>
        </a:lt2>
        <a:accent1>
          <a:srgbClr val="73C95B"/>
        </a:accent1>
        <a:accent2>
          <a:srgbClr val="F7C037"/>
        </a:accent2>
        <a:accent3>
          <a:srgbClr val="FAF4D1"/>
        </a:accent3>
        <a:accent4>
          <a:srgbClr val="000000"/>
        </a:accent4>
        <a:accent5>
          <a:srgbClr val="BCE1B5"/>
        </a:accent5>
        <a:accent6>
          <a:srgbClr val="E0AE31"/>
        </a:accent6>
        <a:hlink>
          <a:srgbClr val="2393CB"/>
        </a:hlink>
        <a:folHlink>
          <a:srgbClr val="CB05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E6AE"/>
        </a:lt1>
        <a:dk2>
          <a:srgbClr val="800000"/>
        </a:dk2>
        <a:lt2>
          <a:srgbClr val="FFFFFF"/>
        </a:lt2>
        <a:accent1>
          <a:srgbClr val="F66C2E"/>
        </a:accent1>
        <a:accent2>
          <a:srgbClr val="F9DE3D"/>
        </a:accent2>
        <a:accent3>
          <a:srgbClr val="FDF0D3"/>
        </a:accent3>
        <a:accent4>
          <a:srgbClr val="000000"/>
        </a:accent4>
        <a:accent5>
          <a:srgbClr val="FABAAD"/>
        </a:accent5>
        <a:accent6>
          <a:srgbClr val="E2C936"/>
        </a:accent6>
        <a:hlink>
          <a:srgbClr val="6CCA85"/>
        </a:hlink>
        <a:folHlink>
          <a:srgbClr val="DCA44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shablon-2</Template>
  <TotalTime>85</TotalTime>
  <Words>363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Child_light</vt:lpstr>
      <vt:lpstr>Тема: Що означає бути громадянином держави</vt:lpstr>
      <vt:lpstr>    Після засвоєння змісту цієї теми ви зможете: </vt:lpstr>
      <vt:lpstr>План уроку</vt:lpstr>
      <vt:lpstr>Вправа “Сонце”</vt:lpstr>
      <vt:lpstr>Громадянство – стійкий правовий зв’язок людини з конкретною державою.  Із конституції України Стаття 25    Громадянин України не може бути позбавлений громадянства і права змінити громадянство.    Громадянин не може бути вигнаний за межі України або виданий іншій державі.    Україна гарантує піклування та захист своїм громадянам, які перебувають за її межами. </vt:lpstr>
      <vt:lpstr>Документами, що підтверджують громадянство є: </vt:lpstr>
      <vt:lpstr>Підстави набуття громадянства України:</vt:lpstr>
      <vt:lpstr>Слайд 8</vt:lpstr>
      <vt:lpstr>Слайд 9</vt:lpstr>
      <vt:lpstr>Слайд 10</vt:lpstr>
      <vt:lpstr>Слайд 11</vt:lpstr>
      <vt:lpstr>Слайд 12</vt:lpstr>
      <vt:lpstr>Слайд 13</vt:lpstr>
      <vt:lpstr>Документами, що підтверджують громадянство є: </vt:lpstr>
      <vt:lpstr>Слайд 15</vt:lpstr>
      <vt:lpstr>Слайд 16</vt:lpstr>
      <vt:lpstr>Домашнє завдання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Що означає бути громадянином держави</dc:title>
  <cp:lastModifiedBy>Usert</cp:lastModifiedBy>
  <cp:revision>11</cp:revision>
  <dcterms:modified xsi:type="dcterms:W3CDTF">2013-03-15T16:49:45Z</dcterms:modified>
</cp:coreProperties>
</file>