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7" r:id="rId3"/>
    <p:sldId id="259" r:id="rId4"/>
    <p:sldId id="270" r:id="rId5"/>
    <p:sldId id="268" r:id="rId6"/>
    <p:sldId id="266" r:id="rId7"/>
    <p:sldId id="260" r:id="rId8"/>
    <p:sldId id="261" r:id="rId9"/>
    <p:sldId id="267" r:id="rId10"/>
    <p:sldId id="262" r:id="rId11"/>
    <p:sldId id="263" r:id="rId12"/>
    <p:sldId id="264" r:id="rId13"/>
    <p:sldId id="265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7034DB-C312-43F8-8E3D-D85B9900B5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12E23-0045-4C48-8FCC-5AD7EC7E91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E4EA620-57B9-44BA-A12B-2A29E968FA6A}" type="datetimeFigureOut">
              <a:rPr lang="ru-RU"/>
              <a:pPr/>
              <a:t>13.03.2013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2F11252-23B1-4B29-8B88-3F16BC41D158}" type="slidenum">
              <a:rPr lang="uk-UA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AB80C4-D2A3-4295-BC2F-8D56E28B5A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4000" b="1" dirty="0"/>
              <a:t>ОРГАНІЗАЦІЯ УЧНІВ ДО УРОКУ. ЕМОЦІЙНИЙ НАСТРІЙ</a:t>
            </a:r>
            <a:endParaRPr lang="ru-RU" sz="4000" b="1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uk-UA" sz="2800" dirty="0"/>
              <a:t>В школі справу хоч яку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uk-UA" sz="2800" dirty="0" err="1"/>
              <a:t>Починаєм</a:t>
            </a:r>
            <a:r>
              <a:rPr lang="uk-UA" sz="2800" dirty="0"/>
              <a:t> по дзвінку.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uk-UA" sz="2800" dirty="0"/>
              <a:t>Тож хвилини не </a:t>
            </a:r>
            <a:r>
              <a:rPr lang="uk-UA" sz="2800" dirty="0" err="1"/>
              <a:t>втрачаєм</a:t>
            </a:r>
            <a:r>
              <a:rPr lang="uk-UA" sz="2800" dirty="0"/>
              <a:t>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uk-UA" sz="2800" dirty="0"/>
              <a:t>Все нове </a:t>
            </a:r>
            <a:r>
              <a:rPr lang="uk-UA" sz="2800" dirty="0" err="1"/>
              <a:t>запам’ятаєм</a:t>
            </a:r>
            <a:r>
              <a:rPr lang="uk-UA" sz="2800" dirty="0"/>
              <a:t>.</a:t>
            </a:r>
          </a:p>
          <a:p>
            <a:pPr>
              <a:lnSpc>
                <a:spcPct val="90000"/>
              </a:lnSpc>
            </a:pPr>
            <a:endParaRPr lang="uk-UA" sz="2800" dirty="0"/>
          </a:p>
          <a:p>
            <a:pPr algn="r">
              <a:lnSpc>
                <a:spcPct val="90000"/>
              </a:lnSpc>
              <a:buFontTx/>
              <a:buChar char="-"/>
            </a:pPr>
            <a:r>
              <a:rPr lang="uk-UA" sz="2800" dirty="0"/>
              <a:t>Всі готові до уроку? Гаразд. За виразом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uk-UA" sz="2800" dirty="0"/>
              <a:t>обличчя бачу, що у вас чудовий настрій. Я дуже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uk-UA" sz="2800" dirty="0"/>
              <a:t>хотіла б, щоб гарний настрій не залишав вас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uk-UA" sz="2800" dirty="0"/>
              <a:t>упродовж усього уроку. </a:t>
            </a:r>
            <a:endParaRPr lang="ru-RU" sz="2800" dirty="0"/>
          </a:p>
        </p:txBody>
      </p:sp>
      <p:pic>
        <p:nvPicPr>
          <p:cNvPr id="4100" name="Picture 4" descr="j04281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725144"/>
            <a:ext cx="1728192" cy="1821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kolokol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3663" y="1773238"/>
            <a:ext cx="1547812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427538" y="333375"/>
            <a:ext cx="4038600" cy="5865813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200000"/>
              </a:lnSpc>
            </a:pPr>
            <a:r>
              <a:rPr lang="uk-UA" sz="1600" b="1" dirty="0" smtClean="0"/>
              <a:t>28 червня 1996 року Верховна Рада ухвалила Конституцію України. Відтоді цей день в Україні відзначається як державне свято. </a:t>
            </a:r>
          </a:p>
          <a:p>
            <a:pPr>
              <a:lnSpc>
                <a:spcPct val="200000"/>
              </a:lnSpc>
            </a:pPr>
            <a:r>
              <a:rPr lang="uk-UA" sz="1600" b="1" dirty="0" smtClean="0"/>
              <a:t>Основні розділи Конституції визначають загальні засади функціонування української держави, основні права, свободи та обов’язки людини і громадянина, завдання та функції діяльності Верховної Ради України, Президента, Кабінету Міністрів та інших органів виконавчої влади, засади здійснення правосуддя, територіальний устрій держави. </a:t>
            </a:r>
          </a:p>
          <a:p>
            <a:pPr>
              <a:lnSpc>
                <a:spcPct val="80000"/>
              </a:lnSpc>
            </a:pPr>
            <a:r>
              <a:rPr lang="uk-UA" sz="1600" b="1" dirty="0" smtClean="0"/>
              <a:t/>
            </a:r>
            <a:br>
              <a:rPr lang="uk-UA" sz="1600" b="1" dirty="0" smtClean="0"/>
            </a:br>
            <a:endParaRPr lang="uk-UA" sz="1600" b="1" dirty="0" smtClean="0"/>
          </a:p>
        </p:txBody>
      </p:sp>
      <p:pic>
        <p:nvPicPr>
          <p:cNvPr id="30727" name="Picture 7" descr="image00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476250"/>
            <a:ext cx="3340100" cy="3816350"/>
          </a:xfr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3" name="Picture 5" descr="%D0%9A%D0%BE%D0%BD%D1%81%D1%82%D0%B8%D1%82%D1%83%D1%86%D1%96%D1%8F%20%D0%A3%D0%BA%D1%80%D0%B0%D1%97%D0%BD%D0%B8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9" name="Picture 5" descr="r32_1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203200"/>
            <a:ext cx="8642350" cy="657066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r>
              <a:rPr lang="uk-UA" sz="2800" b="1" dirty="0" smtClean="0"/>
              <a:t>Прочитайте вголос статті Конституції України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71472" y="5229225"/>
            <a:ext cx="8177241" cy="1323975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uk-UA" sz="1800" b="1" dirty="0" smtClean="0"/>
              <a:t>Виділіть основний зміст кожної з прочитаних статей одним-двома реченнями (про що йдеться у статті) й запишіть ці речення у вигляді короткого плану. Обов'язково позначте з якого розділу (назва) ці статті.</a:t>
            </a:r>
          </a:p>
        </p:txBody>
      </p:sp>
      <p:graphicFrame>
        <p:nvGraphicFramePr>
          <p:cNvPr id="38969" name="Group 57"/>
          <p:cNvGraphicFramePr>
            <a:graphicFrameLocks noGrp="1"/>
          </p:cNvGraphicFramePr>
          <p:nvPr>
            <p:ph sz="half" idx="1"/>
          </p:nvPr>
        </p:nvGraphicFramePr>
        <p:xfrm>
          <a:off x="755650" y="908050"/>
          <a:ext cx="7777163" cy="4145280"/>
        </p:xfrm>
        <a:graphic>
          <a:graphicData uri="http://schemas.openxmlformats.org/drawingml/2006/table">
            <a:tbl>
              <a:tblPr/>
              <a:tblGrid>
                <a:gridCol w="1538288"/>
                <a:gridCol w="6238875"/>
              </a:tblGrid>
              <a:tr h="2730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rebuchet MS" pitchFamily="34" charset="0"/>
                        </a:rPr>
                        <a:t>1 група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rebuchet MS" pitchFamily="34" charset="0"/>
                        </a:rPr>
                        <a:t>1,2,3,5,7,8,10,20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rebuchet MS" pitchFamily="34" charset="0"/>
                        </a:rPr>
                        <a:t>2 група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rebuchet MS" pitchFamily="34" charset="0"/>
                        </a:rPr>
                        <a:t>21 – 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rebuchet MS" pitchFamily="34" charset="0"/>
                        </a:rPr>
                        <a:t>3 група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rebuchet MS" pitchFamily="34" charset="0"/>
                        </a:rPr>
                        <a:t>29 - 36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rebuchet MS" pitchFamily="34" charset="0"/>
                        </a:rPr>
                        <a:t>4 група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rebuchet MS" pitchFamily="34" charset="0"/>
                        </a:rPr>
                        <a:t>37 - 44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rebuchet MS" pitchFamily="34" charset="0"/>
                        </a:rPr>
                        <a:t>5 група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rebuchet MS" pitchFamily="34" charset="0"/>
                        </a:rPr>
                        <a:t>45 – 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rebuchet MS" pitchFamily="34" charset="0"/>
                        </a:rPr>
                        <a:t>6 група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rebuchet MS" pitchFamily="34" charset="0"/>
                        </a:rPr>
                        <a:t>55 – 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rebuchet MS" pitchFamily="34" charset="0"/>
                        </a:rPr>
                        <a:t>7 група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rebuchet MS" pitchFamily="34" charset="0"/>
                        </a:rPr>
                        <a:t>69 – 71, 75 – 77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rebuchet MS" pitchFamily="34" charset="0"/>
                        </a:rPr>
                        <a:t>8 група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rebuchet MS" pitchFamily="34" charset="0"/>
                        </a:rPr>
                        <a:t>113,121,124,129,132,134,140,147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89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9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/>
      <p:bldP spid="3891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sz="4000" b="1"/>
              <a:t>Відповідь на проблемне питання</a:t>
            </a:r>
            <a:endParaRPr lang="ru-RU" sz="4000" b="1"/>
          </a:p>
        </p:txBody>
      </p:sp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2" cstate="print"/>
          <a:srcRect r="2100"/>
          <a:stretch>
            <a:fillRect/>
          </a:stretch>
        </p:blipFill>
        <p:spPr bwMode="auto">
          <a:xfrm>
            <a:off x="1835150" y="1484313"/>
            <a:ext cx="5761038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Домашнє завдання </a:t>
            </a:r>
            <a:br>
              <a:rPr lang="uk-UA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1340768"/>
            <a:ext cx="77768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uk-UA" sz="2800" dirty="0" smtClean="0">
                <a:solidFill>
                  <a:schemeClr val="tx2">
                    <a:lumMod val="75000"/>
                  </a:schemeClr>
                </a:solidFill>
              </a:rPr>
              <a:t>Читати § 5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uk-UA" sz="2800" dirty="0" smtClean="0">
                <a:solidFill>
                  <a:schemeClr val="tx2">
                    <a:lumMod val="75000"/>
                  </a:schemeClr>
                </a:solidFill>
              </a:rPr>
              <a:t>Оберіть один із розділів Конституції України. Перегляньте вміщені в ньому статті. Зобразіть на окремому аркуші невеличким малюнком (піктограмою), не використовуючи слів та цифр.</a:t>
            </a:r>
            <a:endParaRPr lang="ru-RU" sz="2800" dirty="0"/>
          </a:p>
        </p:txBody>
      </p:sp>
      <p:pic>
        <p:nvPicPr>
          <p:cNvPr id="2051" name="Picture 3" descr="D:\школа\1191269179_c41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3645024"/>
            <a:ext cx="1924422" cy="28803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215423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6000" dirty="0" smtClean="0">
                <a:solidFill>
                  <a:srgbClr val="00B0F0"/>
                </a:solidFill>
                <a:latin typeface="Monotype Corsiva" pitchFamily="66" charset="0"/>
              </a:rPr>
              <a:t>ЩО ТАКЕ КОНСТИТУЦІЯ ?</a:t>
            </a:r>
          </a:p>
        </p:txBody>
      </p:sp>
      <p:pic>
        <p:nvPicPr>
          <p:cNvPr id="3080" name="Picture 8" descr="_News_image_large_10109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71802" y="2643182"/>
            <a:ext cx="3214710" cy="31654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uk-UA" sz="4000" i="1" dirty="0" smtClean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Після цього уроку ви зможете: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uk-UA" b="1" i="1" dirty="0" smtClean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пояснювати, що таке конституція чим вона відрізняється від інших законів країни;</a:t>
            </a:r>
          </a:p>
          <a:p>
            <a:r>
              <a:rPr lang="uk-UA" b="1" i="1" dirty="0" smtClean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розповідати яку роль відіграють конституції в житті держави;</a:t>
            </a:r>
          </a:p>
          <a:p>
            <a:r>
              <a:rPr lang="uk-UA" b="1" i="1" dirty="0" smtClean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виробити власне ставлення щодо важливості конституції нашої країни.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34482"/>
          </a:xfrm>
        </p:spPr>
        <p:txBody>
          <a:bodyPr>
            <a:normAutofit/>
          </a:bodyPr>
          <a:lstStyle/>
          <a:p>
            <a:pPr algn="l"/>
            <a:r>
              <a:rPr lang="uk-UA" dirty="0" smtClean="0"/>
              <a:t>               План уроку</a:t>
            </a:r>
            <a:br>
              <a:rPr lang="uk-UA" dirty="0" smtClean="0"/>
            </a:br>
            <a:r>
              <a:rPr lang="uk-UA" dirty="0" smtClean="0"/>
              <a:t>1.Що таке Конституція</a:t>
            </a:r>
            <a:br>
              <a:rPr lang="uk-UA" dirty="0" smtClean="0"/>
            </a:br>
            <a:r>
              <a:rPr lang="uk-UA" dirty="0" smtClean="0"/>
              <a:t>2.Яким є зміст Конституції</a:t>
            </a:r>
            <a:br>
              <a:rPr lang="uk-UA" dirty="0" smtClean="0"/>
            </a:br>
            <a:r>
              <a:rPr lang="uk-UA" dirty="0" smtClean="0"/>
              <a:t>3.Як Конституція врегульовує життя громадян України</a:t>
            </a:r>
            <a:br>
              <a:rPr lang="uk-UA" dirty="0" smtClean="0"/>
            </a:br>
            <a:endParaRPr lang="ru-RU" dirty="0"/>
          </a:p>
        </p:txBody>
      </p:sp>
      <p:pic>
        <p:nvPicPr>
          <p:cNvPr id="1026" name="Picture 2" descr="D:\школа\1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9147" y="1844824"/>
            <a:ext cx="4095821" cy="47031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uk-UA" b="1" dirty="0"/>
              <a:t>Поміркуйте</a:t>
            </a:r>
            <a:r>
              <a:rPr lang="ru-RU" dirty="0"/>
              <a:t> :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3556818"/>
            <a:ext cx="8229600" cy="2824510"/>
          </a:xfrm>
        </p:spPr>
        <p:txBody>
          <a:bodyPr>
            <a:normAutofit lnSpcReduction="10000"/>
          </a:bodyPr>
          <a:lstStyle/>
          <a:p>
            <a:pPr algn="ctr">
              <a:buFontTx/>
              <a:buNone/>
            </a:pPr>
            <a:endParaRPr lang="uk-UA" sz="4000" b="1" dirty="0"/>
          </a:p>
          <a:p>
            <a:pPr algn="ctr">
              <a:buFontTx/>
              <a:buNone/>
            </a:pPr>
            <a:r>
              <a:rPr lang="uk-UA" sz="4400" b="1" i="1" dirty="0"/>
              <a:t>Чи можна конституційний процес в Україні вважати довершеним?</a:t>
            </a:r>
            <a:endParaRPr lang="ru-RU" sz="4400" b="1" i="1" dirty="0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1547813" y="1412875"/>
            <a:ext cx="1368425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9600" b="1" i="0" dirty="0">
                <a:solidFill>
                  <a:srgbClr val="660066"/>
                </a:solidFill>
              </a:rPr>
              <a:t>?</a:t>
            </a:r>
            <a:endParaRPr lang="ru-RU" sz="9600" b="1" i="0" dirty="0">
              <a:solidFill>
                <a:srgbClr val="660066"/>
              </a:solidFill>
            </a:endParaRPr>
          </a:p>
        </p:txBody>
      </p:sp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260648"/>
            <a:ext cx="3053412" cy="36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7" grpId="0" build="p"/>
      <p:bldP spid="3687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sz="4000" dirty="0">
                <a:latin typeface="Tahoma" pitchFamily="34" charset="0"/>
              </a:rPr>
              <a:t>Конституційні традиції України</a:t>
            </a:r>
            <a:endParaRPr lang="ru-RU" sz="4000" dirty="0">
              <a:latin typeface="Tahoma" pitchFamily="34" charset="0"/>
            </a:endParaRP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382000" cy="5181600"/>
          </a:xfrm>
          <a:noFill/>
          <a:ln/>
        </p:spPr>
        <p:txBody>
          <a:bodyPr/>
          <a:lstStyle/>
          <a:p>
            <a:r>
              <a:rPr lang="uk-UA" dirty="0"/>
              <a:t>Конституція Пилипа Орлика, </a:t>
            </a:r>
            <a:r>
              <a:rPr lang="uk-UA" dirty="0">
                <a:solidFill>
                  <a:srgbClr val="FF6600"/>
                </a:solidFill>
              </a:rPr>
              <a:t>1710</a:t>
            </a:r>
            <a:r>
              <a:rPr lang="uk-UA" dirty="0"/>
              <a:t> р.;</a:t>
            </a:r>
          </a:p>
          <a:p>
            <a:r>
              <a:rPr lang="uk-UA" dirty="0"/>
              <a:t>Березневі статті Богдана Хмельницького, </a:t>
            </a:r>
            <a:r>
              <a:rPr lang="uk-UA" dirty="0">
                <a:solidFill>
                  <a:srgbClr val="FF6600"/>
                </a:solidFill>
              </a:rPr>
              <a:t>1654</a:t>
            </a:r>
            <a:r>
              <a:rPr lang="uk-UA" dirty="0"/>
              <a:t> р.;</a:t>
            </a:r>
          </a:p>
          <a:p>
            <a:r>
              <a:rPr lang="en-US" dirty="0"/>
              <a:t>IV</a:t>
            </a:r>
            <a:r>
              <a:rPr lang="uk-UA" dirty="0"/>
              <a:t> Універсал Центральної Ради, </a:t>
            </a:r>
            <a:r>
              <a:rPr lang="uk-UA" dirty="0">
                <a:solidFill>
                  <a:srgbClr val="FF6600"/>
                </a:solidFill>
              </a:rPr>
              <a:t>1918</a:t>
            </a:r>
            <a:r>
              <a:rPr lang="uk-UA" dirty="0"/>
              <a:t> р.</a:t>
            </a:r>
          </a:p>
          <a:p>
            <a:r>
              <a:rPr lang="uk-UA" dirty="0"/>
              <a:t>Конституція УНР, </a:t>
            </a:r>
            <a:r>
              <a:rPr lang="uk-UA" dirty="0">
                <a:solidFill>
                  <a:srgbClr val="FF6600"/>
                </a:solidFill>
              </a:rPr>
              <a:t>1918</a:t>
            </a:r>
            <a:r>
              <a:rPr lang="uk-UA" dirty="0"/>
              <a:t> р.;</a:t>
            </a:r>
          </a:p>
          <a:p>
            <a:r>
              <a:rPr lang="uk-UA" dirty="0"/>
              <a:t>Декларація про державний суверенітет, </a:t>
            </a:r>
            <a:r>
              <a:rPr lang="uk-UA" dirty="0">
                <a:solidFill>
                  <a:srgbClr val="FF6600"/>
                </a:solidFill>
              </a:rPr>
              <a:t>16 липня 1990р</a:t>
            </a:r>
            <a:r>
              <a:rPr lang="uk-UA" dirty="0"/>
              <a:t>.;</a:t>
            </a:r>
          </a:p>
          <a:p>
            <a:r>
              <a:rPr lang="uk-UA" dirty="0"/>
              <a:t>Акт проголошення незалежності України, </a:t>
            </a:r>
            <a:r>
              <a:rPr lang="uk-UA" dirty="0">
                <a:solidFill>
                  <a:srgbClr val="FF6600"/>
                </a:solidFill>
              </a:rPr>
              <a:t>24 серпня 1991р.</a:t>
            </a:r>
          </a:p>
        </p:txBody>
      </p:sp>
    </p:spTree>
    <p:custDataLst>
      <p:tags r:id="rId1"/>
    </p:custDataLst>
  </p:cSld>
  <p:clrMapOvr>
    <a:masterClrMapping/>
  </p:clrMapOvr>
  <p:transition advTm="13703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656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656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6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6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65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65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65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65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65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65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65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65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65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65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/>
      <p:bldP spid="6656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419475" y="620713"/>
            <a:ext cx="5267325" cy="550545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uk-UA" sz="2400" b="1" dirty="0" smtClean="0"/>
              <a:t>Конституція</a:t>
            </a:r>
            <a:r>
              <a:rPr lang="uk-UA" sz="2400" dirty="0" smtClean="0"/>
              <a:t> – це Основний Закон, що закріплює суспільний і державний устрій країни, функції органів державної влади, основні права та обов’язки громадян. </a:t>
            </a:r>
          </a:p>
          <a:p>
            <a:pPr>
              <a:lnSpc>
                <a:spcPct val="80000"/>
              </a:lnSpc>
            </a:pPr>
            <a:r>
              <a:rPr lang="uk-UA" sz="2400" dirty="0" smtClean="0"/>
              <a:t>Слово </a:t>
            </a:r>
            <a:r>
              <a:rPr lang="uk-UA" sz="2400" dirty="0" err="1" smtClean="0"/>
              <a:t>“конституція”</a:t>
            </a:r>
            <a:r>
              <a:rPr lang="uk-UA" sz="2400" dirty="0" smtClean="0"/>
              <a:t> латинського походження як значна частина слів, пов’язаних зі сферою державного управління. У стародавньому Римі це слово позначало акти імператора, які слід було неухильно виконувати. Крім юридичного значення це слово може позначати будову, фізіологічні та анатомічні особливості живого організму. </a:t>
            </a:r>
          </a:p>
        </p:txBody>
      </p:sp>
      <p:pic>
        <p:nvPicPr>
          <p:cNvPr id="26635" name="Picture 11" descr="thumbnail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4213" y="1052513"/>
            <a:ext cx="2257425" cy="333375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66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66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620713"/>
            <a:ext cx="8229600" cy="4525962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uk-UA" dirty="0" smtClean="0"/>
              <a:t>В основі цих всіх значень лежить латинське слово </a:t>
            </a:r>
            <a:r>
              <a:rPr lang="uk-UA" dirty="0" err="1" smtClean="0"/>
              <a:t>“constitution”</a:t>
            </a:r>
            <a:r>
              <a:rPr lang="uk-UA" dirty="0" smtClean="0"/>
              <a:t> – устрій, будова. До його складу входить префікс “con-”, що має значення разом і дієслово </a:t>
            </a:r>
            <a:r>
              <a:rPr lang="uk-UA" dirty="0" err="1" smtClean="0"/>
              <a:t>“statuero”</a:t>
            </a:r>
            <a:r>
              <a:rPr lang="uk-UA" dirty="0" smtClean="0"/>
              <a:t> – постановляти, вирішувати (</a:t>
            </a:r>
            <a:r>
              <a:rPr lang="uk-UA" dirty="0" err="1" smtClean="0"/>
              <a:t>початково</a:t>
            </a:r>
            <a:r>
              <a:rPr lang="uk-UA" dirty="0" smtClean="0"/>
              <a:t> – ставити, споруджувати). </a:t>
            </a:r>
          </a:p>
          <a:p>
            <a:pPr>
              <a:lnSpc>
                <a:spcPct val="80000"/>
              </a:lnSpc>
            </a:pPr>
            <a:r>
              <a:rPr lang="uk-UA" dirty="0" smtClean="0"/>
              <a:t>Цікаво, що слово конституція в українській мові має своїх родичів: споріднені слова </a:t>
            </a:r>
            <a:r>
              <a:rPr lang="uk-UA" dirty="0" err="1" smtClean="0"/>
              <a:t>“константа”</a:t>
            </a:r>
            <a:r>
              <a:rPr lang="uk-UA" dirty="0" smtClean="0"/>
              <a:t> – стала, незмінна величина, </a:t>
            </a:r>
            <a:r>
              <a:rPr lang="uk-UA" dirty="0" err="1" smtClean="0"/>
              <a:t>“констатація”</a:t>
            </a:r>
            <a:r>
              <a:rPr lang="uk-UA" dirty="0" smtClean="0"/>
              <a:t> – встановлення незаперечним існування якогось факту, явища, а також чоловіче ім’я Костянтин.</a:t>
            </a:r>
            <a:r>
              <a:rPr lang="uk-UA" sz="2800" dirty="0" smtClean="0"/>
              <a:t> </a:t>
            </a:r>
          </a:p>
          <a:p>
            <a:pPr>
              <a:lnSpc>
                <a:spcPct val="80000"/>
              </a:lnSpc>
            </a:pPr>
            <a:endParaRPr lang="uk-UA" sz="2800" dirty="0" smtClean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sz="4000" dirty="0">
                <a:latin typeface="Tahoma" pitchFamily="34" charset="0"/>
              </a:rPr>
              <a:t>Прийняття Конституції України 1996 року</a:t>
            </a:r>
            <a:endParaRPr lang="ru-RU" sz="4000" dirty="0">
              <a:latin typeface="Tahoma" pitchFamily="34" charset="0"/>
            </a:endParaRPr>
          </a:p>
        </p:txBody>
      </p:sp>
      <p:pic>
        <p:nvPicPr>
          <p:cNvPr id="35844" name="i-main-pic" descr="Картинка 5 из 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676400"/>
            <a:ext cx="7315200" cy="484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67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2.3|1.7|2.1|1.8|1.7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511</Words>
  <Application>Microsoft Office PowerPoint</Application>
  <PresentationFormat>Экран (4:3)</PresentationFormat>
  <Paragraphs>57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ОРГАНІЗАЦІЯ УЧНІВ ДО УРОКУ. ЕМОЦІЙНИЙ НАСТРІЙ</vt:lpstr>
      <vt:lpstr>ЩО ТАКЕ КОНСТИТУЦІЯ ?</vt:lpstr>
      <vt:lpstr>Після цього уроку ви зможете:</vt:lpstr>
      <vt:lpstr>               План уроку 1.Що таке Конституція 2.Яким є зміст Конституції 3.Як Конституція врегульовує життя громадян України </vt:lpstr>
      <vt:lpstr>Поміркуйте :</vt:lpstr>
      <vt:lpstr>Конституційні традиції України</vt:lpstr>
      <vt:lpstr>Слайд 7</vt:lpstr>
      <vt:lpstr>Слайд 8</vt:lpstr>
      <vt:lpstr>Прийняття Конституції України 1996 року</vt:lpstr>
      <vt:lpstr>Слайд 10</vt:lpstr>
      <vt:lpstr>Слайд 11</vt:lpstr>
      <vt:lpstr>Слайд 12</vt:lpstr>
      <vt:lpstr>Прочитайте вголос статті Конституції України</vt:lpstr>
      <vt:lpstr>Відповідь на проблемне питання</vt:lpstr>
      <vt:lpstr>Домашнє завдання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ЩО ТАКЕ КОНСТИТУЦІЯ ?</dc:title>
  <dc:creator>Usert</dc:creator>
  <cp:lastModifiedBy>Usert</cp:lastModifiedBy>
  <cp:revision>10</cp:revision>
  <dcterms:created xsi:type="dcterms:W3CDTF">2013-03-04T17:16:49Z</dcterms:created>
  <dcterms:modified xsi:type="dcterms:W3CDTF">2013-03-13T17:59:55Z</dcterms:modified>
</cp:coreProperties>
</file>