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8" r:id="rId9"/>
    <p:sldId id="264" r:id="rId10"/>
    <p:sldId id="265" r:id="rId11"/>
    <p:sldId id="266" r:id="rId12"/>
    <p:sldId id="263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0E8480-A7F3-48ED-B37B-0AA16151CA36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E6A2167-2F0A-4878-9A5E-4A94E69716F6}">
      <dgm:prSet phldrT="[Текст]"/>
      <dgm:spPr/>
      <dgm:t>
        <a:bodyPr/>
        <a:lstStyle/>
        <a:p>
          <a:r>
            <a:rPr lang="uk-UA" dirty="0" smtClean="0"/>
            <a:t>Юридичні</a:t>
          </a:r>
        </a:p>
        <a:p>
          <a:r>
            <a:rPr lang="uk-UA" dirty="0" smtClean="0"/>
            <a:t>факти</a:t>
          </a:r>
          <a:endParaRPr lang="ru-RU" dirty="0"/>
        </a:p>
      </dgm:t>
    </dgm:pt>
    <dgm:pt modelId="{6C1790E7-54CA-4381-BCCA-C1EB5E277327}" type="parTrans" cxnId="{76964430-67E1-4CDA-A9D5-64F084923F69}">
      <dgm:prSet/>
      <dgm:spPr/>
      <dgm:t>
        <a:bodyPr/>
        <a:lstStyle/>
        <a:p>
          <a:endParaRPr lang="ru-RU"/>
        </a:p>
      </dgm:t>
    </dgm:pt>
    <dgm:pt modelId="{1919CEEA-5B40-48D4-BF1E-968705252564}" type="sibTrans" cxnId="{76964430-67E1-4CDA-A9D5-64F084923F69}">
      <dgm:prSet/>
      <dgm:spPr/>
      <dgm:t>
        <a:bodyPr/>
        <a:lstStyle/>
        <a:p>
          <a:endParaRPr lang="ru-RU"/>
        </a:p>
      </dgm:t>
    </dgm:pt>
    <dgm:pt modelId="{AC8F6DC4-D6C0-4A37-810A-F0BFB487A61E}">
      <dgm:prSet phldrT="[Текст]"/>
      <dgm:spPr/>
      <dgm:t>
        <a:bodyPr/>
        <a:lstStyle/>
        <a:p>
          <a:r>
            <a:rPr lang="uk-UA" dirty="0" smtClean="0"/>
            <a:t>ДІЇ</a:t>
          </a:r>
          <a:endParaRPr lang="ru-RU" dirty="0"/>
        </a:p>
      </dgm:t>
    </dgm:pt>
    <dgm:pt modelId="{B68A83AC-A81E-4847-A1DE-DA7862EC0468}" type="parTrans" cxnId="{053F1507-94CC-4143-8FF0-D97E078F97D4}">
      <dgm:prSet/>
      <dgm:spPr/>
      <dgm:t>
        <a:bodyPr/>
        <a:lstStyle/>
        <a:p>
          <a:endParaRPr lang="ru-RU"/>
        </a:p>
      </dgm:t>
    </dgm:pt>
    <dgm:pt modelId="{78377121-F704-43C4-9772-EAB23FBF8D3A}" type="sibTrans" cxnId="{053F1507-94CC-4143-8FF0-D97E078F97D4}">
      <dgm:prSet/>
      <dgm:spPr/>
      <dgm:t>
        <a:bodyPr/>
        <a:lstStyle/>
        <a:p>
          <a:endParaRPr lang="ru-RU"/>
        </a:p>
      </dgm:t>
    </dgm:pt>
    <dgm:pt modelId="{95299F7C-7C56-4D3C-832E-93A8B85D825C}">
      <dgm:prSet phldrT="[Текст]"/>
      <dgm:spPr/>
      <dgm:t>
        <a:bodyPr/>
        <a:lstStyle/>
        <a:p>
          <a:r>
            <a:rPr lang="uk-UA" dirty="0" smtClean="0"/>
            <a:t>ПОДІЇ</a:t>
          </a:r>
          <a:endParaRPr lang="ru-RU" dirty="0"/>
        </a:p>
      </dgm:t>
    </dgm:pt>
    <dgm:pt modelId="{E351CCBD-FED7-4023-B404-44A3CC1FD8CF}" type="parTrans" cxnId="{A9CF73CB-4620-4BC7-88C2-C1330A30AC5B}">
      <dgm:prSet/>
      <dgm:spPr/>
      <dgm:t>
        <a:bodyPr/>
        <a:lstStyle/>
        <a:p>
          <a:endParaRPr lang="ru-RU"/>
        </a:p>
      </dgm:t>
    </dgm:pt>
    <dgm:pt modelId="{89FE7B07-ECD0-4C9D-8A82-8AB9EA54E7E2}" type="sibTrans" cxnId="{A9CF73CB-4620-4BC7-88C2-C1330A30AC5B}">
      <dgm:prSet/>
      <dgm:spPr/>
      <dgm:t>
        <a:bodyPr/>
        <a:lstStyle/>
        <a:p>
          <a:endParaRPr lang="ru-RU"/>
        </a:p>
      </dgm:t>
    </dgm:pt>
    <dgm:pt modelId="{894606AC-FCD1-4E4A-BAF6-1529F13E5127}" type="pres">
      <dgm:prSet presAssocID="{810E8480-A7F3-48ED-B37B-0AA16151CA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C7900A-34D6-4A4C-AD64-53D51DD224E7}" type="pres">
      <dgm:prSet presAssocID="{7E6A2167-2F0A-4878-9A5E-4A94E69716F6}" presName="node" presStyleLbl="node1" presStyleIdx="0" presStyleCnt="3" custScaleX="219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62E8A-C184-4BD4-AA9A-0DE6DE320492}" type="pres">
      <dgm:prSet presAssocID="{1919CEEA-5B40-48D4-BF1E-968705252564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B5E75CD-58D0-4490-A43C-9295D870E28A}" type="pres">
      <dgm:prSet presAssocID="{1919CEEA-5B40-48D4-BF1E-96870525256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C3FBE84-AA66-49E9-941D-B43716EE07BF}" type="pres">
      <dgm:prSet presAssocID="{AC8F6DC4-D6C0-4A37-810A-F0BFB487A61E}" presName="node" presStyleLbl="node1" presStyleIdx="1" presStyleCnt="3" custScaleX="122406" custRadScaleRad="112235" custRadScaleInc="-6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5982C-2AD4-4A2A-AD69-654E46544A37}" type="pres">
      <dgm:prSet presAssocID="{78377121-F704-43C4-9772-EAB23FBF8D3A}" presName="sibTrans" presStyleLbl="sibTrans2D1" presStyleIdx="1" presStyleCnt="3" custLinFactNeighborX="16571" custLinFactNeighborY="2201"/>
      <dgm:spPr/>
      <dgm:t>
        <a:bodyPr/>
        <a:lstStyle/>
        <a:p>
          <a:endParaRPr lang="ru-RU"/>
        </a:p>
      </dgm:t>
    </dgm:pt>
    <dgm:pt modelId="{1B27077B-1730-4ABB-8E35-28599762E7E3}" type="pres">
      <dgm:prSet presAssocID="{78377121-F704-43C4-9772-EAB23FBF8D3A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6527844-DFF1-4824-B733-7CA3C4367FD4}" type="pres">
      <dgm:prSet presAssocID="{95299F7C-7C56-4D3C-832E-93A8B85D825C}" presName="node" presStyleLbl="node1" presStyleIdx="2" presStyleCnt="3" custScaleX="124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EF3847-B326-4040-868B-6C6C83B9B38C}" type="pres">
      <dgm:prSet presAssocID="{89FE7B07-ECD0-4C9D-8A82-8AB9EA54E7E2}" presName="sibTrans" presStyleLbl="sibTrans2D1" presStyleIdx="2" presStyleCnt="3" custAng="10576624"/>
      <dgm:spPr/>
      <dgm:t>
        <a:bodyPr/>
        <a:lstStyle/>
        <a:p>
          <a:endParaRPr lang="ru-RU"/>
        </a:p>
      </dgm:t>
    </dgm:pt>
    <dgm:pt modelId="{AB1B402C-334F-45D6-AECD-5C9FF182B5E2}" type="pres">
      <dgm:prSet presAssocID="{89FE7B07-ECD0-4C9D-8A82-8AB9EA54E7E2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5C0FB4F-CEFC-4C67-9AD4-4D9F1B862C72}" type="presOf" srcId="{78377121-F704-43C4-9772-EAB23FBF8D3A}" destId="{8C75982C-2AD4-4A2A-AD69-654E46544A37}" srcOrd="0" destOrd="0" presId="urn:microsoft.com/office/officeart/2005/8/layout/cycle2"/>
    <dgm:cxn modelId="{8DA03F83-AB6D-4F08-98BC-C14CC429A5AD}" type="presOf" srcId="{95299F7C-7C56-4D3C-832E-93A8B85D825C}" destId="{A6527844-DFF1-4824-B733-7CA3C4367FD4}" srcOrd="0" destOrd="0" presId="urn:microsoft.com/office/officeart/2005/8/layout/cycle2"/>
    <dgm:cxn modelId="{2C8FAFC9-B12F-411B-8EF8-F9798592422B}" type="presOf" srcId="{1919CEEA-5B40-48D4-BF1E-968705252564}" destId="{5A562E8A-C184-4BD4-AA9A-0DE6DE320492}" srcOrd="0" destOrd="0" presId="urn:microsoft.com/office/officeart/2005/8/layout/cycle2"/>
    <dgm:cxn modelId="{E3551036-9777-497B-B31C-29E133FCBE5F}" type="presOf" srcId="{89FE7B07-ECD0-4C9D-8A82-8AB9EA54E7E2}" destId="{AB1B402C-334F-45D6-AECD-5C9FF182B5E2}" srcOrd="1" destOrd="0" presId="urn:microsoft.com/office/officeart/2005/8/layout/cycle2"/>
    <dgm:cxn modelId="{76964430-67E1-4CDA-A9D5-64F084923F69}" srcId="{810E8480-A7F3-48ED-B37B-0AA16151CA36}" destId="{7E6A2167-2F0A-4878-9A5E-4A94E69716F6}" srcOrd="0" destOrd="0" parTransId="{6C1790E7-54CA-4381-BCCA-C1EB5E277327}" sibTransId="{1919CEEA-5B40-48D4-BF1E-968705252564}"/>
    <dgm:cxn modelId="{A9CF73CB-4620-4BC7-88C2-C1330A30AC5B}" srcId="{810E8480-A7F3-48ED-B37B-0AA16151CA36}" destId="{95299F7C-7C56-4D3C-832E-93A8B85D825C}" srcOrd="2" destOrd="0" parTransId="{E351CCBD-FED7-4023-B404-44A3CC1FD8CF}" sibTransId="{89FE7B07-ECD0-4C9D-8A82-8AB9EA54E7E2}"/>
    <dgm:cxn modelId="{ED9B08D6-C7D6-4A7A-A180-EC36DA2AC1D3}" type="presOf" srcId="{AC8F6DC4-D6C0-4A37-810A-F0BFB487A61E}" destId="{EC3FBE84-AA66-49E9-941D-B43716EE07BF}" srcOrd="0" destOrd="0" presId="urn:microsoft.com/office/officeart/2005/8/layout/cycle2"/>
    <dgm:cxn modelId="{6AB5AD23-D12C-40DB-AA6A-5B7E973FBC00}" type="presOf" srcId="{7E6A2167-2F0A-4878-9A5E-4A94E69716F6}" destId="{7EC7900A-34D6-4A4C-AD64-53D51DD224E7}" srcOrd="0" destOrd="0" presId="urn:microsoft.com/office/officeart/2005/8/layout/cycle2"/>
    <dgm:cxn modelId="{D3AD72BD-461A-4902-9489-6F496984F4EC}" type="presOf" srcId="{89FE7B07-ECD0-4C9D-8A82-8AB9EA54E7E2}" destId="{D5EF3847-B326-4040-868B-6C6C83B9B38C}" srcOrd="0" destOrd="0" presId="urn:microsoft.com/office/officeart/2005/8/layout/cycle2"/>
    <dgm:cxn modelId="{053F1507-94CC-4143-8FF0-D97E078F97D4}" srcId="{810E8480-A7F3-48ED-B37B-0AA16151CA36}" destId="{AC8F6DC4-D6C0-4A37-810A-F0BFB487A61E}" srcOrd="1" destOrd="0" parTransId="{B68A83AC-A81E-4847-A1DE-DA7862EC0468}" sibTransId="{78377121-F704-43C4-9772-EAB23FBF8D3A}"/>
    <dgm:cxn modelId="{5D942FAF-B6F4-4FAA-B73B-99726A482A22}" type="presOf" srcId="{78377121-F704-43C4-9772-EAB23FBF8D3A}" destId="{1B27077B-1730-4ABB-8E35-28599762E7E3}" srcOrd="1" destOrd="0" presId="urn:microsoft.com/office/officeart/2005/8/layout/cycle2"/>
    <dgm:cxn modelId="{92F19CFB-591F-459A-95B6-A0F2AA238839}" type="presOf" srcId="{810E8480-A7F3-48ED-B37B-0AA16151CA36}" destId="{894606AC-FCD1-4E4A-BAF6-1529F13E5127}" srcOrd="0" destOrd="0" presId="urn:microsoft.com/office/officeart/2005/8/layout/cycle2"/>
    <dgm:cxn modelId="{B6C315A7-5A1C-4FBF-9989-9DE2CC6ADC80}" type="presOf" srcId="{1919CEEA-5B40-48D4-BF1E-968705252564}" destId="{FB5E75CD-58D0-4490-A43C-9295D870E28A}" srcOrd="1" destOrd="0" presId="urn:microsoft.com/office/officeart/2005/8/layout/cycle2"/>
    <dgm:cxn modelId="{1E8CD4DE-5FDD-4D5C-B010-4E1F5B5A8824}" type="presParOf" srcId="{894606AC-FCD1-4E4A-BAF6-1529F13E5127}" destId="{7EC7900A-34D6-4A4C-AD64-53D51DD224E7}" srcOrd="0" destOrd="0" presId="urn:microsoft.com/office/officeart/2005/8/layout/cycle2"/>
    <dgm:cxn modelId="{02E2E94E-3DD9-4E58-9350-E14785B81E55}" type="presParOf" srcId="{894606AC-FCD1-4E4A-BAF6-1529F13E5127}" destId="{5A562E8A-C184-4BD4-AA9A-0DE6DE320492}" srcOrd="1" destOrd="0" presId="urn:microsoft.com/office/officeart/2005/8/layout/cycle2"/>
    <dgm:cxn modelId="{0BD0FD5E-630A-439A-B0CB-4A6B1409E566}" type="presParOf" srcId="{5A562E8A-C184-4BD4-AA9A-0DE6DE320492}" destId="{FB5E75CD-58D0-4490-A43C-9295D870E28A}" srcOrd="0" destOrd="0" presId="urn:microsoft.com/office/officeart/2005/8/layout/cycle2"/>
    <dgm:cxn modelId="{A5D2C0BA-4E5E-49DC-8803-CD103D75F432}" type="presParOf" srcId="{894606AC-FCD1-4E4A-BAF6-1529F13E5127}" destId="{EC3FBE84-AA66-49E9-941D-B43716EE07BF}" srcOrd="2" destOrd="0" presId="urn:microsoft.com/office/officeart/2005/8/layout/cycle2"/>
    <dgm:cxn modelId="{08580F2A-6B55-424B-8404-F7BD76F07C94}" type="presParOf" srcId="{894606AC-FCD1-4E4A-BAF6-1529F13E5127}" destId="{8C75982C-2AD4-4A2A-AD69-654E46544A37}" srcOrd="3" destOrd="0" presId="urn:microsoft.com/office/officeart/2005/8/layout/cycle2"/>
    <dgm:cxn modelId="{2992A048-DA5D-4D9A-B00F-7601394B4F5B}" type="presParOf" srcId="{8C75982C-2AD4-4A2A-AD69-654E46544A37}" destId="{1B27077B-1730-4ABB-8E35-28599762E7E3}" srcOrd="0" destOrd="0" presId="urn:microsoft.com/office/officeart/2005/8/layout/cycle2"/>
    <dgm:cxn modelId="{A1353C40-490A-41DF-AD19-F625FEA35B36}" type="presParOf" srcId="{894606AC-FCD1-4E4A-BAF6-1529F13E5127}" destId="{A6527844-DFF1-4824-B733-7CA3C4367FD4}" srcOrd="4" destOrd="0" presId="urn:microsoft.com/office/officeart/2005/8/layout/cycle2"/>
    <dgm:cxn modelId="{8FAA85D5-2433-4E2D-9315-D3F09185A56D}" type="presParOf" srcId="{894606AC-FCD1-4E4A-BAF6-1529F13E5127}" destId="{D5EF3847-B326-4040-868B-6C6C83B9B38C}" srcOrd="5" destOrd="0" presId="urn:microsoft.com/office/officeart/2005/8/layout/cycle2"/>
    <dgm:cxn modelId="{9BCA25A5-C793-46DA-B91F-6B12A82D2DFE}" type="presParOf" srcId="{D5EF3847-B326-4040-868B-6C6C83B9B38C}" destId="{AB1B402C-334F-45D6-AECD-5C9FF182B5E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C7900A-34D6-4A4C-AD64-53D51DD224E7}">
      <dsp:nvSpPr>
        <dsp:cNvPr id="0" name=""/>
        <dsp:cNvSpPr/>
      </dsp:nvSpPr>
      <dsp:spPr>
        <a:xfrm>
          <a:off x="683053" y="453"/>
          <a:ext cx="4752527" cy="216693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200" kern="1200" dirty="0" smtClean="0"/>
            <a:t>Юридичні</a:t>
          </a:r>
        </a:p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200" kern="1200" dirty="0" smtClean="0"/>
            <a:t>факти</a:t>
          </a:r>
          <a:endParaRPr lang="ru-RU" sz="4200" kern="1200" dirty="0"/>
        </a:p>
      </dsp:txBody>
      <dsp:txXfrm>
        <a:off x="683053" y="453"/>
        <a:ext cx="4752527" cy="2166937"/>
      </dsp:txXfrm>
    </dsp:sp>
    <dsp:sp modelId="{5A562E8A-C184-4BD4-AA9A-0DE6DE320492}">
      <dsp:nvSpPr>
        <dsp:cNvPr id="0" name=""/>
        <dsp:cNvSpPr/>
      </dsp:nvSpPr>
      <dsp:spPr>
        <a:xfrm rot="3519104">
          <a:off x="3683461" y="2147255"/>
          <a:ext cx="492707" cy="7313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3519104">
        <a:off x="3683461" y="2147255"/>
        <a:ext cx="492707" cy="731341"/>
      </dsp:txXfrm>
    </dsp:sp>
    <dsp:sp modelId="{EC3FBE84-AA66-49E9-941D-B43716EE07BF}">
      <dsp:nvSpPr>
        <dsp:cNvPr id="0" name=""/>
        <dsp:cNvSpPr/>
      </dsp:nvSpPr>
      <dsp:spPr>
        <a:xfrm>
          <a:off x="3443538" y="2808321"/>
          <a:ext cx="2652461" cy="216693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200" kern="1200" dirty="0" smtClean="0"/>
            <a:t>ДІЇ</a:t>
          </a:r>
          <a:endParaRPr lang="ru-RU" sz="4200" kern="1200" dirty="0"/>
        </a:p>
      </dsp:txBody>
      <dsp:txXfrm>
        <a:off x="3443538" y="2808321"/>
        <a:ext cx="2652461" cy="2166937"/>
      </dsp:txXfrm>
    </dsp:sp>
    <dsp:sp modelId="{8C75982C-2AD4-4A2A-AD69-654E46544A37}">
      <dsp:nvSpPr>
        <dsp:cNvPr id="0" name=""/>
        <dsp:cNvSpPr/>
      </dsp:nvSpPr>
      <dsp:spPr>
        <a:xfrm rot="10791123">
          <a:off x="3005537" y="3546469"/>
          <a:ext cx="350579" cy="7313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10791123">
        <a:off x="3005537" y="3546469"/>
        <a:ext cx="350579" cy="731341"/>
      </dsp:txXfrm>
    </dsp:sp>
    <dsp:sp modelId="{A6527844-DFF1-4824-B733-7CA3C4367FD4}">
      <dsp:nvSpPr>
        <dsp:cNvPr id="0" name=""/>
        <dsp:cNvSpPr/>
      </dsp:nvSpPr>
      <dsp:spPr>
        <a:xfrm>
          <a:off x="84354" y="2816937"/>
          <a:ext cx="2697728" cy="216693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200" kern="1200" dirty="0" smtClean="0"/>
            <a:t>ПОДІЇ</a:t>
          </a:r>
          <a:endParaRPr lang="ru-RU" sz="4200" kern="1200" dirty="0"/>
        </a:p>
      </dsp:txBody>
      <dsp:txXfrm>
        <a:off x="84354" y="2816937"/>
        <a:ext cx="2697728" cy="2166937"/>
      </dsp:txXfrm>
    </dsp:sp>
    <dsp:sp modelId="{D5EF3847-B326-4040-868B-6C6C83B9B38C}">
      <dsp:nvSpPr>
        <dsp:cNvPr id="0" name=""/>
        <dsp:cNvSpPr/>
      </dsp:nvSpPr>
      <dsp:spPr>
        <a:xfrm rot="6976624">
          <a:off x="1980289" y="2170708"/>
          <a:ext cx="480900" cy="7313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6976624">
        <a:off x="1980289" y="2170708"/>
        <a:ext cx="480900" cy="731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1"/>
            <a:ext cx="7128792" cy="4277072"/>
          </a:xfrm>
        </p:spPr>
        <p:txBody>
          <a:bodyPr/>
          <a:lstStyle>
            <a:lvl1pPr>
              <a:defRPr b="1" i="1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b="1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b="1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b="1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b="1"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 l="-12000" t="-100000" r="-12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128792" cy="1143000"/>
          </a:xfrm>
          <a:noFill/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75463" y="6092825"/>
            <a:ext cx="129698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31550" cmpd="sng">
            <a:gradFill>
              <a:gsLst>
                <a:gs pos="70000">
                  <a:schemeClr val="accent6">
                    <a:shade val="50000"/>
                    <a:satMod val="190000"/>
                  </a:schemeClr>
                </a:gs>
                <a:gs pos="0">
                  <a:schemeClr val="accent6">
                    <a:tint val="77000"/>
                    <a:satMod val="180000"/>
                  </a:schemeClr>
                </a:gs>
              </a:gsLst>
              <a:lin ang="5400000"/>
            </a:gradFill>
            <a:prstDash val="solid"/>
          </a:ln>
          <a:solidFill>
            <a:srgbClr val="FFF0E7"/>
          </a:solidFill>
          <a:effectLst>
            <a:outerShdw blurRad="50800" dist="40000" dir="5400000" algn="tl" rotWithShape="0">
              <a:srgbClr val="000000">
                <a:shade val="5000"/>
                <a:satMod val="120000"/>
                <a:alpha val="33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967335"/>
            <a:ext cx="8352928" cy="2499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1. 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Що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таке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правило?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2. 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Навіщо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в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житті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потрібні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правила?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3. 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Які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правила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найбільш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важливі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?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Чому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899592" y="404664"/>
            <a:ext cx="7272337" cy="107791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i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А </a:t>
            </a:r>
            <a:r>
              <a:rPr lang="ru-RU" sz="3600" b="1" i="1" kern="10" dirty="0" err="1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ви</a:t>
            </a:r>
            <a:r>
              <a:rPr lang="ru-RU" sz="3600" b="1" i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 </a:t>
            </a:r>
            <a:r>
              <a:rPr lang="ru-RU" sz="3600" b="1" i="1" kern="10" dirty="0" err="1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готові</a:t>
            </a:r>
            <a:r>
              <a:rPr lang="ru-RU" sz="3600" b="1" i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?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51520" y="1916832"/>
            <a:ext cx="8569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663300"/>
                </a:solidFill>
                <a:latin typeface="Comic Sans MS" pitchFamily="66" charset="0"/>
              </a:rPr>
              <a:t>(</a:t>
            </a:r>
            <a:r>
              <a:rPr lang="ru-RU" sz="4000" b="1" dirty="0" err="1">
                <a:solidFill>
                  <a:srgbClr val="663300"/>
                </a:solidFill>
                <a:latin typeface="Comic Sans MS" pitchFamily="66" charset="0"/>
              </a:rPr>
              <a:t>перевіряємо</a:t>
            </a:r>
            <a:r>
              <a:rPr lang="ru-RU" sz="4000" b="1" dirty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4000" b="1" dirty="0" err="1" smtClean="0">
                <a:solidFill>
                  <a:srgbClr val="663300"/>
                </a:solidFill>
                <a:latin typeface="Comic Sans MS" pitchFamily="66" charset="0"/>
              </a:rPr>
              <a:t>домашн</a:t>
            </a:r>
            <a:r>
              <a:rPr lang="uk-UA" sz="4000" b="1" dirty="0" smtClean="0">
                <a:solidFill>
                  <a:srgbClr val="663300"/>
                </a:solidFill>
                <a:latin typeface="Comic Sans MS" pitchFamily="66" charset="0"/>
              </a:rPr>
              <a:t>є</a:t>
            </a:r>
            <a:r>
              <a:rPr lang="ru-RU" sz="4000" b="1" dirty="0" smtClean="0">
                <a:solidFill>
                  <a:srgbClr val="663300"/>
                </a:solidFill>
                <a:latin typeface="Comic Sans MS" pitchFamily="66" charset="0"/>
              </a:rPr>
              <a:t> </a:t>
            </a:r>
            <a:r>
              <a:rPr lang="ru-RU" sz="4000" b="1" dirty="0" err="1">
                <a:solidFill>
                  <a:srgbClr val="663300"/>
                </a:solidFill>
                <a:latin typeface="Comic Sans MS" pitchFamily="66" charset="0"/>
              </a:rPr>
              <a:t>завдання</a:t>
            </a:r>
            <a:r>
              <a:rPr lang="ru-RU" sz="4000" b="1" dirty="0">
                <a:solidFill>
                  <a:srgbClr val="663300"/>
                </a:solidFill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208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Відносини між людьми, що регулюються цими нормами та законами, називаються </a:t>
            </a:r>
            <a:r>
              <a:rPr lang="uk-UA" sz="2400" i="1" u="sng" dirty="0" smtClean="0">
                <a:solidFill>
                  <a:srgbClr val="FF0000"/>
                </a:solidFill>
              </a:rPr>
              <a:t>правовідносинами</a:t>
            </a:r>
            <a:r>
              <a:rPr lang="uk-UA" sz="2400" u="sng" dirty="0" smtClean="0">
                <a:solidFill>
                  <a:srgbClr val="FF0000"/>
                </a:solidFill>
              </a:rPr>
              <a:t>.</a:t>
            </a:r>
          </a:p>
          <a:p>
            <a:endParaRPr lang="uk-UA" sz="2400" u="sng" dirty="0" smtClean="0">
              <a:solidFill>
                <a:srgbClr val="FF0000"/>
              </a:solidFill>
            </a:endParaRPr>
          </a:p>
          <a:p>
            <a:r>
              <a:rPr lang="uk-UA" sz="2400" i="1" dirty="0" smtClean="0">
                <a:solidFill>
                  <a:srgbClr val="FF0000"/>
                </a:solidFill>
              </a:rPr>
              <a:t>Юридичний факт права</a:t>
            </a:r>
            <a:r>
              <a:rPr lang="uk-UA" sz="2400" dirty="0" smtClean="0">
                <a:solidFill>
                  <a:srgbClr val="FF0000"/>
                </a:solidFill>
              </a:rPr>
              <a:t> </a:t>
            </a:r>
            <a:r>
              <a:rPr lang="uk-UA" sz="2400" dirty="0" smtClean="0"/>
              <a:t>— це передбачені законом обставини, з настанням яких виникають, припиняються або змінюються правові відносини. </a:t>
            </a:r>
          </a:p>
          <a:p>
            <a:r>
              <a:rPr lang="uk-UA" sz="2400" dirty="0" smtClean="0"/>
              <a:t>Такі життєві обставини поділяють на дві групи — </a:t>
            </a:r>
            <a:r>
              <a:rPr lang="uk-UA" sz="2400" dirty="0" smtClean="0">
                <a:solidFill>
                  <a:srgbClr val="FF0000"/>
                </a:solidFill>
              </a:rPr>
              <a:t>дії</a:t>
            </a:r>
            <a:r>
              <a:rPr lang="uk-UA" sz="2400" dirty="0" smtClean="0"/>
              <a:t>, що залежать від волі суб’єктів правовідносин, та </a:t>
            </a:r>
            <a:r>
              <a:rPr lang="uk-UA" sz="2400" dirty="0" smtClean="0">
                <a:solidFill>
                  <a:srgbClr val="FF0000"/>
                </a:solidFill>
              </a:rPr>
              <a:t>події</a:t>
            </a:r>
            <a:r>
              <a:rPr lang="uk-UA" sz="2400" dirty="0" smtClean="0"/>
              <a:t>, що не залежать від їхньої волі (стихійні явища, народження та природна смерть людини, досягнення нею повноліття</a:t>
            </a:r>
          </a:p>
          <a:p>
            <a:endParaRPr lang="ru-RU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524000" y="476672"/>
          <a:ext cx="6096000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err="1" smtClean="0">
                <a:solidFill>
                  <a:srgbClr val="FF0000"/>
                </a:solidFill>
              </a:rPr>
              <a:t>Рефлексія</a:t>
            </a:r>
            <a:endParaRPr lang="ru-RU" sz="3600" b="1" u="sng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b="1" dirty="0" smtClean="0"/>
              <a:t>1.  До </a:t>
            </a:r>
            <a:r>
              <a:rPr lang="ru-RU" b="1" dirty="0" err="1" smtClean="0"/>
              <a:t>яких</a:t>
            </a:r>
            <a:r>
              <a:rPr lang="ru-RU" b="1" dirty="0" smtClean="0"/>
              <a:t> норм належать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ситуації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а)  </a:t>
            </a:r>
            <a:r>
              <a:rPr lang="ru-RU" b="1" dirty="0" err="1" smtClean="0"/>
              <a:t>перехід</a:t>
            </a:r>
            <a:r>
              <a:rPr lang="ru-RU" b="1" dirty="0" smtClean="0"/>
              <a:t> </a:t>
            </a:r>
            <a:r>
              <a:rPr lang="ru-RU" b="1" dirty="0" err="1" smtClean="0"/>
              <a:t>вулиці</a:t>
            </a:r>
            <a:r>
              <a:rPr lang="ru-RU" b="1" dirty="0" smtClean="0"/>
              <a:t> у </a:t>
            </a:r>
            <a:r>
              <a:rPr lang="ru-RU" b="1" dirty="0" err="1" smtClean="0"/>
              <a:t>недозволеному</a:t>
            </a:r>
            <a:r>
              <a:rPr lang="ru-RU" b="1" dirty="0" smtClean="0"/>
              <a:t> </a:t>
            </a:r>
            <a:r>
              <a:rPr lang="ru-RU" b="1" dirty="0" err="1" smtClean="0"/>
              <a:t>місті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б)  </a:t>
            </a:r>
            <a:r>
              <a:rPr lang="ru-RU" b="1" dirty="0" err="1" smtClean="0"/>
              <a:t>кожен</a:t>
            </a:r>
            <a:r>
              <a:rPr lang="ru-RU" b="1" dirty="0" smtClean="0"/>
              <a:t> </a:t>
            </a:r>
            <a:r>
              <a:rPr lang="ru-RU" b="1" dirty="0" err="1" smtClean="0"/>
              <a:t>громадяни</a:t>
            </a:r>
            <a:r>
              <a:rPr lang="ru-RU" b="1" dirty="0" smtClean="0"/>
              <a:t> повинен </a:t>
            </a:r>
            <a:r>
              <a:rPr lang="ru-RU" b="1" dirty="0" err="1" smtClean="0"/>
              <a:t>сплачувати</a:t>
            </a:r>
            <a:r>
              <a:rPr lang="ru-RU" b="1" dirty="0" smtClean="0"/>
              <a:t> </a:t>
            </a:r>
            <a:r>
              <a:rPr lang="ru-RU" b="1" dirty="0" err="1" smtClean="0"/>
              <a:t>податки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в)  </a:t>
            </a:r>
            <a:r>
              <a:rPr lang="ru-RU" b="1" dirty="0" err="1" smtClean="0"/>
              <a:t>любити</a:t>
            </a:r>
            <a:r>
              <a:rPr lang="ru-RU" b="1" dirty="0" smtClean="0"/>
              <a:t> </a:t>
            </a:r>
            <a:r>
              <a:rPr lang="ru-RU" b="1" dirty="0" err="1" smtClean="0"/>
              <a:t>ближнього</a:t>
            </a:r>
            <a:r>
              <a:rPr lang="ru-RU" b="1" dirty="0" smtClean="0"/>
              <a:t> </a:t>
            </a:r>
            <a:r>
              <a:rPr lang="ru-RU" b="1" dirty="0" err="1" smtClean="0"/>
              <a:t>свого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г)  </a:t>
            </a:r>
            <a:r>
              <a:rPr lang="ru-RU" b="1" dirty="0" err="1" smtClean="0"/>
              <a:t>поступатися</a:t>
            </a:r>
            <a:r>
              <a:rPr lang="ru-RU" b="1" dirty="0" smtClean="0"/>
              <a:t> </a:t>
            </a:r>
            <a:r>
              <a:rPr lang="ru-RU" b="1" dirty="0" err="1" smtClean="0"/>
              <a:t>дорослим</a:t>
            </a:r>
            <a:r>
              <a:rPr lang="ru-RU" b="1" dirty="0" smtClean="0"/>
              <a:t> </a:t>
            </a:r>
            <a:r>
              <a:rPr lang="ru-RU" b="1" dirty="0" err="1" smtClean="0"/>
              <a:t>місцем</a:t>
            </a:r>
            <a:r>
              <a:rPr lang="ru-RU" b="1" dirty="0" smtClean="0"/>
              <a:t> у </a:t>
            </a:r>
            <a:r>
              <a:rPr lang="ru-RU" b="1" dirty="0" err="1" smtClean="0"/>
              <a:t>транспорті</a:t>
            </a:r>
            <a:r>
              <a:rPr lang="ru-RU" b="1" dirty="0" smtClean="0"/>
              <a:t>;</a:t>
            </a:r>
          </a:p>
          <a:p>
            <a:r>
              <a:rPr lang="ru-RU" b="1" dirty="0" err="1" smtClean="0"/>
              <a:t>д</a:t>
            </a:r>
            <a:r>
              <a:rPr lang="ru-RU" b="1" dirty="0" smtClean="0"/>
              <a:t>)  </a:t>
            </a:r>
            <a:r>
              <a:rPr lang="ru-RU" b="1" dirty="0" err="1" smtClean="0"/>
              <a:t>носити</a:t>
            </a:r>
            <a:r>
              <a:rPr lang="ru-RU" b="1" dirty="0" smtClean="0"/>
              <a:t> </a:t>
            </a:r>
            <a:r>
              <a:rPr lang="ru-RU" b="1" dirty="0" err="1" smtClean="0"/>
              <a:t>брудне</a:t>
            </a:r>
            <a:r>
              <a:rPr lang="ru-RU" b="1" dirty="0" smtClean="0"/>
              <a:t> </a:t>
            </a:r>
            <a:r>
              <a:rPr lang="ru-RU" b="1" dirty="0" err="1" smtClean="0"/>
              <a:t>взуття</a:t>
            </a:r>
            <a:r>
              <a:rPr lang="ru-RU" b="1" dirty="0" smtClean="0"/>
              <a:t>?</a:t>
            </a:r>
          </a:p>
          <a:p>
            <a:endParaRPr lang="ru-RU" b="1" dirty="0" smtClean="0"/>
          </a:p>
          <a:p>
            <a:r>
              <a:rPr lang="ru-RU" b="1" dirty="0" smtClean="0"/>
              <a:t>2.  До </a:t>
            </a:r>
            <a:r>
              <a:rPr lang="ru-RU" b="1" dirty="0" err="1" smtClean="0"/>
              <a:t>яких</a:t>
            </a:r>
            <a:r>
              <a:rPr lang="ru-RU" b="1" dirty="0" smtClean="0"/>
              <a:t> </a:t>
            </a:r>
            <a:r>
              <a:rPr lang="ru-RU" b="1" dirty="0" err="1" smtClean="0"/>
              <a:t>галузей</a:t>
            </a:r>
            <a:r>
              <a:rPr lang="ru-RU" b="1" dirty="0" smtClean="0"/>
              <a:t> права належать </a:t>
            </a:r>
            <a:r>
              <a:rPr lang="ru-RU" b="1" dirty="0" err="1" smtClean="0"/>
              <a:t>такі</a:t>
            </a:r>
            <a:r>
              <a:rPr lang="ru-RU" b="1" dirty="0" smtClean="0"/>
              <a:t> </a:t>
            </a:r>
            <a:r>
              <a:rPr lang="ru-RU" b="1" dirty="0" err="1" smtClean="0"/>
              <a:t>правові</a:t>
            </a:r>
            <a:r>
              <a:rPr lang="ru-RU" b="1" dirty="0" smtClean="0"/>
              <a:t> </a:t>
            </a:r>
            <a:r>
              <a:rPr lang="ru-RU" b="1" dirty="0" err="1" smtClean="0"/>
              <a:t>норми</a:t>
            </a:r>
            <a:r>
              <a:rPr lang="ru-RU" b="1" dirty="0" smtClean="0"/>
              <a:t>:</a:t>
            </a:r>
          </a:p>
          <a:p>
            <a:r>
              <a:rPr lang="ru-RU" b="1" dirty="0" smtClean="0"/>
              <a:t>а)  </a:t>
            </a:r>
            <a:r>
              <a:rPr lang="ru-RU" b="1" dirty="0" err="1" smtClean="0"/>
              <a:t>розірвання</a:t>
            </a:r>
            <a:r>
              <a:rPr lang="ru-RU" b="1" dirty="0" smtClean="0"/>
              <a:t> </a:t>
            </a:r>
            <a:r>
              <a:rPr lang="ru-RU" b="1" dirty="0" err="1" smtClean="0"/>
              <a:t>шлюбу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б)  </a:t>
            </a:r>
            <a:r>
              <a:rPr lang="ru-RU" b="1" dirty="0" err="1" smtClean="0"/>
              <a:t>працевлаштування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в)  </a:t>
            </a:r>
            <a:r>
              <a:rPr lang="ru-RU" b="1" dirty="0" err="1" smtClean="0"/>
              <a:t>порушення</a:t>
            </a:r>
            <a:r>
              <a:rPr lang="ru-RU" b="1" dirty="0" smtClean="0"/>
              <a:t> правил </a:t>
            </a:r>
            <a:r>
              <a:rPr lang="ru-RU" b="1" dirty="0" err="1" smtClean="0"/>
              <a:t>громадського</a:t>
            </a:r>
            <a:r>
              <a:rPr lang="ru-RU" b="1" dirty="0" smtClean="0"/>
              <a:t> порядку;</a:t>
            </a:r>
          </a:p>
          <a:p>
            <a:r>
              <a:rPr lang="ru-RU" b="1" dirty="0" smtClean="0"/>
              <a:t>г)  </a:t>
            </a:r>
            <a:r>
              <a:rPr lang="ru-RU" b="1" dirty="0" err="1" smtClean="0"/>
              <a:t>вживання</a:t>
            </a:r>
            <a:r>
              <a:rPr lang="ru-RU" b="1" dirty="0" smtClean="0"/>
              <a:t> </a:t>
            </a:r>
            <a:r>
              <a:rPr lang="ru-RU" b="1" dirty="0" err="1" smtClean="0"/>
              <a:t>спиртних</a:t>
            </a:r>
            <a:r>
              <a:rPr lang="ru-RU" b="1" dirty="0" smtClean="0"/>
              <a:t> </a:t>
            </a:r>
            <a:r>
              <a:rPr lang="ru-RU" b="1" dirty="0" err="1" smtClean="0"/>
              <a:t>напоїв</a:t>
            </a:r>
            <a:r>
              <a:rPr lang="ru-RU" b="1" dirty="0" smtClean="0"/>
              <a:t>;</a:t>
            </a:r>
          </a:p>
          <a:p>
            <a:r>
              <a:rPr lang="ru-RU" b="1" dirty="0" err="1" smtClean="0"/>
              <a:t>д</a:t>
            </a:r>
            <a:r>
              <a:rPr lang="ru-RU" b="1" dirty="0" smtClean="0"/>
              <a:t>)  </a:t>
            </a:r>
            <a:r>
              <a:rPr lang="ru-RU" b="1" dirty="0" err="1" smtClean="0"/>
              <a:t>невиконання</a:t>
            </a:r>
            <a:r>
              <a:rPr lang="ru-RU" b="1" dirty="0" smtClean="0"/>
              <a:t> батьками </a:t>
            </a:r>
            <a:r>
              <a:rPr lang="ru-RU" b="1" dirty="0" err="1" smtClean="0"/>
              <a:t>обов’язків</a:t>
            </a:r>
            <a:r>
              <a:rPr lang="ru-RU" b="1" dirty="0" smtClean="0"/>
              <a:t> </a:t>
            </a:r>
            <a:r>
              <a:rPr lang="ru-RU" b="1" dirty="0" err="1" smtClean="0"/>
              <a:t>щодо</a:t>
            </a:r>
            <a:r>
              <a:rPr lang="ru-RU" b="1" dirty="0" smtClean="0"/>
              <a:t> </a:t>
            </a:r>
            <a:r>
              <a:rPr lang="ru-RU" b="1" dirty="0" err="1" smtClean="0"/>
              <a:t>своїх</a:t>
            </a:r>
            <a:r>
              <a:rPr lang="ru-RU" b="1" dirty="0" smtClean="0"/>
              <a:t> </a:t>
            </a:r>
            <a:r>
              <a:rPr lang="ru-RU" b="1" dirty="0" err="1" smtClean="0"/>
              <a:t>дітей</a:t>
            </a:r>
            <a:r>
              <a:rPr lang="ru-RU" b="1" dirty="0" smtClean="0"/>
              <a:t>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             </a:t>
            </a:r>
            <a:r>
              <a:rPr lang="ru-RU" sz="4000" b="1" dirty="0" err="1" smtClean="0">
                <a:solidFill>
                  <a:srgbClr val="0070C0"/>
                </a:solidFill>
              </a:rPr>
              <a:t>Домашнє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err="1" smtClean="0">
                <a:solidFill>
                  <a:srgbClr val="0070C0"/>
                </a:solidFill>
              </a:rPr>
              <a:t>завдання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endParaRPr lang="ru-RU" sz="4000" b="1" dirty="0" smtClean="0">
              <a:solidFill>
                <a:srgbClr val="00B0F0"/>
              </a:solidFill>
            </a:endParaRPr>
          </a:p>
          <a:p>
            <a:r>
              <a:rPr lang="uk-UA" sz="4000" b="1" dirty="0" smtClean="0">
                <a:solidFill>
                  <a:srgbClr val="00B0F0"/>
                </a:solidFill>
              </a:rPr>
              <a:t>1.Опрацювати  параграф 3;</a:t>
            </a:r>
            <a:endParaRPr lang="ru-RU" sz="4000" dirty="0" smtClean="0">
              <a:solidFill>
                <a:srgbClr val="00B0F0"/>
              </a:solidFill>
            </a:endParaRPr>
          </a:p>
          <a:p>
            <a:r>
              <a:rPr lang="ru-RU" sz="4000" b="1" dirty="0" smtClean="0">
                <a:solidFill>
                  <a:srgbClr val="00B0F0"/>
                </a:solidFill>
              </a:rPr>
              <a:t>2.Підібрати по 2–3 </a:t>
            </a:r>
            <a:r>
              <a:rPr lang="ru-RU" sz="4000" b="1" dirty="0" err="1" smtClean="0">
                <a:solidFill>
                  <a:srgbClr val="00B0F0"/>
                </a:solidFill>
              </a:rPr>
              <a:t>приклади</a:t>
            </a:r>
            <a:r>
              <a:rPr lang="ru-RU" sz="4000" b="1" dirty="0" smtClean="0">
                <a:solidFill>
                  <a:srgbClr val="00B0F0"/>
                </a:solidFill>
              </a:rPr>
              <a:t> </a:t>
            </a:r>
            <a:r>
              <a:rPr lang="ru-RU" sz="4000" b="1" dirty="0" err="1" smtClean="0">
                <a:solidFill>
                  <a:srgbClr val="00B0F0"/>
                </a:solidFill>
              </a:rPr>
              <a:t>правовідносин</a:t>
            </a:r>
            <a:r>
              <a:rPr lang="ru-RU" sz="4000" b="1" dirty="0" smtClean="0">
                <a:solidFill>
                  <a:srgbClr val="00B0F0"/>
                </a:solidFill>
              </a:rPr>
              <a:t>.</a:t>
            </a:r>
            <a:endParaRPr lang="ru-RU" sz="4000" b="1" dirty="0">
              <a:solidFill>
                <a:srgbClr val="00B0F0"/>
              </a:solidFill>
            </a:endParaRPr>
          </a:p>
        </p:txBody>
      </p:sp>
      <p:pic>
        <p:nvPicPr>
          <p:cNvPr id="22530" name="Picture 2" descr="C:\Users\Usert\Pictures\шщ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1656" y="4077072"/>
            <a:ext cx="3360784" cy="20768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5956714" cy="3154362"/>
          </a:xfrm>
        </p:spPr>
        <p:txBody>
          <a:bodyPr>
            <a:noAutofit/>
          </a:bodyPr>
          <a:lstStyle/>
          <a:p>
            <a:pPr algn="ctr"/>
            <a:r>
              <a:rPr lang="ru-RU" sz="5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Яку роль відіграє право в житті людини</a:t>
            </a:r>
            <a:endParaRPr lang="ru-RU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268288"/>
            <a:ext cx="8286808" cy="63754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</a:pPr>
            <a:r>
              <a:rPr lang="uk-UA" sz="4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Після цього уроку ви зможете</a:t>
            </a:r>
            <a:br>
              <a:rPr lang="uk-UA" sz="4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пояснювати поняття ” право ” та “ правова норма ”;</a:t>
            </a:r>
            <a:b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пояснювати, що таке галузь права,називати основні галузі та наводити приклади правових норм;</a:t>
            </a:r>
            <a:b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 характеризувати правові відносини і наводити приклади правових ситуацій;</a:t>
            </a:r>
            <a:b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uk-UA" sz="2400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-давати</a:t>
            </a:r>
            <a: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власну оцінку ролі права в житті людини.</a:t>
            </a:r>
            <a:br>
              <a:rPr lang="uk-UA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24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5992"/>
            <a:ext cx="8786874" cy="319723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1.Що </a:t>
            </a:r>
            <a:r>
              <a:rPr lang="ru-RU" sz="3200" cap="none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таке</a:t>
            </a:r>
            <a:r>
              <a:rPr lang="ru-RU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право і норма права</a:t>
            </a:r>
            <a:br>
              <a:rPr lang="uk-UA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uk-UA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2.Що називають галуззю права</a:t>
            </a:r>
            <a:br>
              <a:rPr lang="uk-UA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uk-UA" sz="3200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3.Які суспільні відносини називають правовими</a:t>
            </a:r>
            <a:endParaRPr lang="ru-RU" sz="32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642918"/>
            <a:ext cx="7772400" cy="128588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prstTxWarp prst="textDeflateBottom">
              <a:avLst/>
            </a:prstTxWarp>
          </a:bodyPr>
          <a:lstStyle/>
          <a:p>
            <a:pPr algn="ctr"/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План уроку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772400" cy="4625991"/>
          </a:xfrm>
        </p:spPr>
        <p:txBody>
          <a:bodyPr>
            <a:normAutofit/>
          </a:bodyPr>
          <a:lstStyle/>
          <a:p>
            <a:r>
              <a:rPr lang="uk-UA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Право - це система загальнообов'язкових правил поведінки, що встановлює й охороняє держава для регулювання відносин в суспільстві.</a:t>
            </a:r>
            <a:br>
              <a:rPr lang="uk-UA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uk-UA" sz="2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Норма права – це правило поведінки загального характеру, прийняте органом держави, яке має загальнообов'язкову силу й передбачає відповідальність перед державою у разі його порушення.</a:t>
            </a:r>
            <a:endParaRPr lang="ru-RU" sz="2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285728"/>
            <a:ext cx="350046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rgbClr val="FFFF00"/>
                </a:solidFill>
              </a:rPr>
              <a:t>НОРМА ПРАВА</a:t>
            </a:r>
            <a:endParaRPr lang="ru-RU" sz="2800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750199" y="1535893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107389" y="2607463"/>
            <a:ext cx="2428892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429124" y="2643182"/>
            <a:ext cx="235745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6036479" y="1535893"/>
            <a:ext cx="1214446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467544" y="2780928"/>
            <a:ext cx="1928826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Встановлюється державою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43042" y="4500570"/>
            <a:ext cx="1785950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Охороняється від порушень засобами державного примусу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14942" y="4429132"/>
            <a:ext cx="1785950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Записана в законі чи іншому нормативному документі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643702" y="2714620"/>
            <a:ext cx="2000264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Є загальнообо- в'язковим правилом поведінки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0"/>
                            </p:stCondLst>
                            <p:childTnLst>
                              <p:par>
                                <p:cTn id="5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Правила, які регулюють відносини між людьми у певній сфері життя (у сім’ї, під час навчання, на роботі), називаються </a:t>
            </a:r>
            <a:r>
              <a:rPr lang="uk-UA" sz="2800" i="1" u="sng" dirty="0" smtClean="0">
                <a:solidFill>
                  <a:srgbClr val="FF0000"/>
                </a:solidFill>
              </a:rPr>
              <a:t>галузями</a:t>
            </a:r>
            <a:r>
              <a:rPr lang="uk-UA" sz="2800" u="sng" dirty="0" smtClean="0">
                <a:solidFill>
                  <a:srgbClr val="FF0000"/>
                </a:solidFill>
              </a:rPr>
              <a:t> </a:t>
            </a:r>
            <a:r>
              <a:rPr lang="uk-UA" sz="2800" i="1" u="sng" dirty="0" smtClean="0">
                <a:solidFill>
                  <a:srgbClr val="FF0000"/>
                </a:solidFill>
              </a:rPr>
              <a:t>права</a:t>
            </a:r>
            <a:r>
              <a:rPr lang="uk-UA" sz="2800" i="1" dirty="0" smtClean="0"/>
              <a:t>.</a:t>
            </a:r>
          </a:p>
          <a:p>
            <a:r>
              <a:rPr lang="ru-RU" sz="2800" dirty="0" smtClean="0"/>
              <a:t>В </a:t>
            </a:r>
            <a:r>
              <a:rPr lang="ru-RU" sz="2800" dirty="0" err="1" smtClean="0"/>
              <a:t>даний</a:t>
            </a:r>
            <a:r>
              <a:rPr lang="ru-RU" sz="2800" dirty="0" smtClean="0"/>
              <a:t> час в </a:t>
            </a:r>
            <a:r>
              <a:rPr lang="ru-RU" sz="2800" dirty="0" err="1" smtClean="0"/>
              <a:t>Україні</a:t>
            </a:r>
            <a:r>
              <a:rPr lang="ru-RU" sz="2800" dirty="0" smtClean="0"/>
              <a:t> </a:t>
            </a:r>
            <a:r>
              <a:rPr lang="ru-RU" sz="2800" dirty="0" err="1" smtClean="0"/>
              <a:t>існують</a:t>
            </a:r>
            <a:r>
              <a:rPr lang="ru-RU" sz="2800" dirty="0" smtClean="0"/>
              <a:t> </a:t>
            </a:r>
            <a:r>
              <a:rPr lang="ru-RU" sz="2800" dirty="0" err="1" smtClean="0"/>
              <a:t>такі</a:t>
            </a:r>
            <a:r>
              <a:rPr lang="ru-RU" sz="2800" dirty="0" smtClean="0"/>
              <a:t> </a:t>
            </a:r>
            <a:r>
              <a:rPr lang="ru-RU" sz="2800" dirty="0" err="1" smtClean="0"/>
              <a:t>галузі</a:t>
            </a:r>
            <a:r>
              <a:rPr lang="ru-RU" sz="2800" dirty="0" smtClean="0"/>
              <a:t> права: </a:t>
            </a:r>
            <a:r>
              <a:rPr lang="ru-RU" sz="2800" dirty="0" err="1" smtClean="0"/>
              <a:t>конституційне</a:t>
            </a:r>
            <a:r>
              <a:rPr lang="ru-RU" sz="2800" dirty="0" smtClean="0"/>
              <a:t> (</a:t>
            </a:r>
            <a:r>
              <a:rPr lang="ru-RU" sz="2800" dirty="0" err="1" smtClean="0"/>
              <a:t>державне</a:t>
            </a:r>
            <a:r>
              <a:rPr lang="ru-RU" sz="2800" dirty="0" smtClean="0"/>
              <a:t>) право; </a:t>
            </a:r>
            <a:r>
              <a:rPr lang="ru-RU" sz="2800" dirty="0" err="1" smtClean="0"/>
              <a:t>адміністративне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фінансове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земельне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економічне</a:t>
            </a:r>
            <a:r>
              <a:rPr lang="ru-RU" sz="2800" dirty="0" smtClean="0"/>
              <a:t> (</a:t>
            </a:r>
            <a:r>
              <a:rPr lang="ru-RU" sz="2800" dirty="0" err="1" smtClean="0"/>
              <a:t>господарське</a:t>
            </a:r>
            <a:r>
              <a:rPr lang="ru-RU" sz="2800" dirty="0" smtClean="0"/>
              <a:t>) право; </a:t>
            </a:r>
            <a:r>
              <a:rPr lang="ru-RU" sz="2800" dirty="0" err="1" smtClean="0"/>
              <a:t>цивільне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сімейне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трудове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екологічне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аграрне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цивільно-процесуальне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житлове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пенсійне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кримінальне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кримінально-процесуальне</a:t>
            </a:r>
            <a:r>
              <a:rPr lang="ru-RU" sz="2800" dirty="0" smtClean="0"/>
              <a:t> право; </a:t>
            </a:r>
            <a:r>
              <a:rPr lang="ru-RU" sz="2800" dirty="0" err="1" smtClean="0"/>
              <a:t>виправно-трудове</a:t>
            </a:r>
            <a:r>
              <a:rPr lang="ru-RU" sz="2800" dirty="0" smtClean="0"/>
              <a:t> (</a:t>
            </a:r>
            <a:r>
              <a:rPr lang="ru-RU" sz="2800" dirty="0" err="1" smtClean="0"/>
              <a:t>виконавче</a:t>
            </a:r>
            <a:r>
              <a:rPr lang="ru-RU" sz="2800" dirty="0" smtClean="0"/>
              <a:t>) право; </a:t>
            </a:r>
            <a:r>
              <a:rPr lang="ru-RU" sz="2800" dirty="0" err="1" smtClean="0"/>
              <a:t>міжнародне</a:t>
            </a:r>
            <a:r>
              <a:rPr lang="ru-RU" sz="2800" dirty="0" smtClean="0"/>
              <a:t> право. </a:t>
            </a:r>
            <a:endParaRPr lang="uk-UA" sz="28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Изображение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7056784" cy="42891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urisprudence 9 3 3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100461" cy="2952327"/>
          </a:xfrm>
          <a:prstGeom prst="rect">
            <a:avLst/>
          </a:prstGeom>
          <a:noFill/>
        </p:spPr>
      </p:pic>
      <p:pic>
        <p:nvPicPr>
          <p:cNvPr id="2054" name="Picture 6" descr="http://im6-tub-ua.yandex.net/i?id=10349290-0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32656"/>
            <a:ext cx="1944216" cy="2952328"/>
          </a:xfrm>
          <a:prstGeom prst="rect">
            <a:avLst/>
          </a:prstGeom>
          <a:noFill/>
        </p:spPr>
      </p:pic>
      <p:pic>
        <p:nvPicPr>
          <p:cNvPr id="2056" name="Picture 8" descr="Jurisprudence 9 3 4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32656"/>
            <a:ext cx="2088232" cy="2952329"/>
          </a:xfrm>
          <a:prstGeom prst="rect">
            <a:avLst/>
          </a:prstGeom>
          <a:noFill/>
        </p:spPr>
      </p:pic>
      <p:pic>
        <p:nvPicPr>
          <p:cNvPr id="2058" name="Picture 10" descr="http://im8-tub-ua.yandex.net/i?id=50758716-0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573016"/>
            <a:ext cx="2016224" cy="2664296"/>
          </a:xfrm>
          <a:prstGeom prst="rect">
            <a:avLst/>
          </a:prstGeom>
          <a:noFill/>
        </p:spPr>
      </p:pic>
      <p:pic>
        <p:nvPicPr>
          <p:cNvPr id="2060" name="Picture 12" descr="http://jurkniga.com.ua/img/catalog/item_1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9" y="3573016"/>
            <a:ext cx="2016224" cy="2664296"/>
          </a:xfrm>
          <a:prstGeom prst="rect">
            <a:avLst/>
          </a:prstGeom>
          <a:noFill/>
        </p:spPr>
      </p:pic>
      <p:pic>
        <p:nvPicPr>
          <p:cNvPr id="2062" name="Picture 14" descr="http://mybook.in.ua/files/books/middle/image_27038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573016"/>
            <a:ext cx="1944216" cy="268624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онкурс слайдо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Конкурс слайдов</Template>
  <TotalTime>84</TotalTime>
  <Words>370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Конкурс слайдов</vt:lpstr>
      <vt:lpstr>Слайд 1</vt:lpstr>
      <vt:lpstr>Тема: Яку роль відіграє право в житті людини</vt:lpstr>
      <vt:lpstr>Після цього уроку ви зможете  - пояснювати поняття ” право ” та “ правова норма ”; - пояснювати, що таке галузь права,називати основні галузі та наводити приклади правових норм; - характеризувати правові відносини і наводити приклади правових ситуацій; -давати власну оцінку ролі права в житті людини. </vt:lpstr>
      <vt:lpstr>1.Що таке право і норма права 2.Що називають галуззю права 3.Які суспільні відносини називають правовими</vt:lpstr>
      <vt:lpstr>Право - це система загальнообов'язкових правил поведінки, що встановлює й охороняє держава для регулювання відносин в суспільстві.  Норма права – це правило поведінки загального характеру, прийняте органом держави, яке має загальнообов'язкову силу й передбачає відповідальність перед державою у разі його порушення.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Яку роль відіграє право в житті людини</dc:title>
  <cp:lastModifiedBy>Usert</cp:lastModifiedBy>
  <cp:revision>12</cp:revision>
  <dcterms:modified xsi:type="dcterms:W3CDTF">2013-03-14T14:34:45Z</dcterms:modified>
</cp:coreProperties>
</file>