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</p:sldMasterIdLst>
  <p:sldIdLst>
    <p:sldId id="258" r:id="rId3"/>
    <p:sldId id="256" r:id="rId4"/>
    <p:sldId id="257" r:id="rId5"/>
    <p:sldId id="259" r:id="rId6"/>
    <p:sldId id="260" r:id="rId7"/>
    <p:sldId id="261" r:id="rId8"/>
    <p:sldId id="263" r:id="rId9"/>
    <p:sldId id="264" r:id="rId10"/>
    <p:sldId id="262" r:id="rId11"/>
    <p:sldId id="265" r:id="rId12"/>
    <p:sldId id="269" r:id="rId13"/>
    <p:sldId id="266" r:id="rId14"/>
    <p:sldId id="267" r:id="rId15"/>
    <p:sldId id="26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  <a:srgbClr val="00FFFF"/>
    <a:srgbClr val="99FF33"/>
    <a:srgbClr val="FF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17.03.2013</a:t>
            </a:fld>
            <a:endParaRPr lang="ru-RU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11273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74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75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3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1277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78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79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80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81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4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1283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84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85" name="Freeform 21"/>
            <p:cNvSpPr>
              <a:spLocks/>
            </p:cNvSpPr>
            <p:nvPr userDrawn="1"/>
          </p:nvSpPr>
          <p:spPr bwMode="auto">
            <a:xfrm rot="7320404">
              <a:off x="5000" y="2912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5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8" cy="667"/>
              <a:chOff x="4986" y="2752"/>
              <a:chExt cx="468" cy="667"/>
            </a:xfrm>
          </p:grpSpPr>
          <p:sp>
            <p:nvSpPr>
              <p:cNvPr id="11287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88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89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90" name="Freeform 26"/>
              <p:cNvSpPr>
                <a:spLocks/>
              </p:cNvSpPr>
              <p:nvPr userDrawn="1"/>
            </p:nvSpPr>
            <p:spPr bwMode="auto">
              <a:xfrm rot="7320404">
                <a:off x="5363" y="2874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91" name="Freeform 27"/>
              <p:cNvSpPr>
                <a:spLocks/>
              </p:cNvSpPr>
              <p:nvPr userDrawn="1"/>
            </p:nvSpPr>
            <p:spPr bwMode="auto">
              <a:xfrm rot="7320404">
                <a:off x="5136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11292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293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wheel spokes="3"/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  <p:sndAc>
      <p:stSnd>
        <p:snd r:embed="rId1" name="chimes.wav"/>
      </p:stSnd>
    </p:sndAc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17.03.2013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  <p:sndAc>
      <p:stSnd>
        <p:snd r:embed="rId1" name="chimes.wav"/>
      </p:stSnd>
    </p:sndAc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2227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2228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222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223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A35D061-5784-4E52-9C3B-28DA45C21A1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414B94-2F56-4F45-A147-20B7CBFB161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E85C64-A1AD-40BF-98A6-73FFE248930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6C7D7F-608A-4747-921C-FA33A45B0D3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A91B6B-D245-4AC1-85D4-B2C3BB0B273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5EECE1-1AC2-4818-B9CA-D21CB316AFF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250185-022C-431D-B8E3-EB96568F331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  <p:sndAc>
      <p:stSnd>
        <p:snd r:embed="rId1" name="chimes.wav"/>
      </p:stSnd>
    </p:sndAc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4CE133-ED50-4871-B8E6-C2F73B8D8AD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EF7992-D668-4760-9121-956F1CAE4FC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A1DAEF-5B1E-4989-B25A-5D69AA7F06C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FDD17E-B8E2-41D4-8D38-45CC02E4E8D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10588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04800" y="6245225"/>
            <a:ext cx="22860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286000" cy="476250"/>
          </a:xfrm>
        </p:spPr>
        <p:txBody>
          <a:bodyPr/>
          <a:lstStyle>
            <a:lvl1pPr>
              <a:defRPr/>
            </a:lvl1pPr>
          </a:lstStyle>
          <a:p>
            <a:fld id="{E5D15DA3-5667-41DC-A840-795FC624EDB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10588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/>
          <a:p>
            <a:r>
              <a:rPr lang="ru-RU" smtClean="0"/>
              <a:t>Вставка клипа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04800" y="6245225"/>
            <a:ext cx="22860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286000" cy="476250"/>
          </a:xfrm>
        </p:spPr>
        <p:txBody>
          <a:bodyPr/>
          <a:lstStyle>
            <a:lvl1pPr>
              <a:defRPr/>
            </a:lvl1pPr>
          </a:lstStyle>
          <a:p>
            <a:fld id="{22C517B6-068A-4C80-8C05-F1B1BF65D34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10588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76400"/>
            <a:ext cx="4194175" cy="21351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63988"/>
            <a:ext cx="4194175" cy="2135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304800" y="6245225"/>
            <a:ext cx="22860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286000" cy="476250"/>
          </a:xfrm>
        </p:spPr>
        <p:txBody>
          <a:bodyPr/>
          <a:lstStyle>
            <a:lvl1pPr>
              <a:defRPr/>
            </a:lvl1pPr>
          </a:lstStyle>
          <a:p>
            <a:fld id="{A3BC29BC-3028-4082-BDAE-54F8A8C536F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17.03.2013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17.03.2013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17.03.2013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17.03.2013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17.03.2013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17.03.2013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14.xml"/><Relationship Id="rId16" Type="http://schemas.openxmlformats.org/officeDocument/2006/relationships/audio" Target="../media/audio1.wav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17.03.2013</a:t>
            </a:fld>
            <a:endParaRPr lang="ru-RU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248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49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10251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2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3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4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5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6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7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8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59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3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4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10262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63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64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0265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66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67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5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10269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70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71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72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73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74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75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76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grpSp>
        <p:nvGrpSpPr>
          <p:cNvPr id="6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10278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79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7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8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10282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9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10284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85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48" y="332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86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58" y="182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87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88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297" y="897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89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6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90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91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48" y="142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sp>
          <p:nvSpPr>
            <p:cNvPr id="10292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 spd="slow">
    <p:wheel spokes="3"/>
    <p:sndAc>
      <p:stSnd>
        <p:snd r:embed="rId14" name="chimes.wav"/>
      </p:stSnd>
    </p:sndAc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7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1203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12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512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512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FFB1475B-CEBB-4AE9-9791-2E74103542F5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</p:sldLayoutIdLst>
  <p:transition spd="slow">
    <p:wheel spokes="3"/>
    <p:sndAc>
      <p:stSnd>
        <p:snd r:embed="rId16" name="chimes.wav"/>
      </p:stSnd>
    </p:sndAc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2051720" y="332656"/>
            <a:ext cx="5715000" cy="206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uk-UA" sz="3200" dirty="0"/>
              <a:t>Ось дзвінок вже пролунав              Він сигнал нам всім подав                  Тож і ми часу не гаймо                   І урок розпочинаймо.</a:t>
            </a: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1763688" y="4005064"/>
            <a:ext cx="3139256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uk-UA" sz="3200" dirty="0"/>
              <a:t>Вліво – вправо поверніться</a:t>
            </a:r>
          </a:p>
          <a:p>
            <a:pPr algn="l"/>
            <a:r>
              <a:rPr lang="uk-UA" sz="3200" dirty="0"/>
              <a:t>Один одному всміхніться!</a:t>
            </a:r>
          </a:p>
          <a:p>
            <a:r>
              <a:rPr lang="uk-UA" sz="3200" dirty="0"/>
              <a:t>   </a:t>
            </a:r>
            <a:r>
              <a:rPr lang="uk-UA" sz="3200" dirty="0">
                <a:solidFill>
                  <a:srgbClr val="FF3300"/>
                </a:solidFill>
              </a:rPr>
              <a:t>Молодці!</a:t>
            </a:r>
            <a:endParaRPr lang="ru-RU" sz="3200" dirty="0">
              <a:solidFill>
                <a:srgbClr val="FF3300"/>
              </a:solidFill>
            </a:endParaRPr>
          </a:p>
        </p:txBody>
      </p:sp>
      <p:pic>
        <p:nvPicPr>
          <p:cNvPr id="94215" name="Picture 7" descr="C:\Users\Пользователь\Pictures\смайлик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2708920"/>
            <a:ext cx="3630488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3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4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4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4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42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42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42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42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42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42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42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42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2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23 0.00133  0.042 0.01198  0.052 0.02795  L 0.075 0.06523  C 0.08 0.07321  0.088 0.07721  0.098 0.07721  C 0.112 0.07721  0.124 0.06656  0.125 0.05058  C 0.124 0.03727  0.112 0.02529  0.098 0.02529  C 0.088 0.02529  0.08 0.03062  0.075 0.03727  L 0.052 0.07455  C 0.042 0.09052  0.023 0.10117  0 0.1025  C -0.023 0.10117  -0.042 0.09052  -0.052 0.07455  L -0.075 0.03727  C -0.08 0.03062  -0.088 0.02529  -0.098 0.02529  C -0.112 0.02529  -0.124 0.03727  -0.125 0.05058  C -0.124 0.06656  -0.112 0.07721  -0.098 0.07721  C -0.088 0.07721  -0.08 0.07321  -0.075 0.06523  L -0.052 0.02795  C -0.042 0.01198  -0.023 0.00133  0 0  Z" pathEditMode="relative" ptsTypes="">
                                      <p:cBhvr>
                                        <p:cTn id="34" dur="2000" fill="hold"/>
                                        <p:tgtEl>
                                          <p:spTgt spid="942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3" cstate="print">
            <a:lum contrast="18000"/>
          </a:blip>
          <a:srcRect/>
          <a:stretch>
            <a:fillRect/>
          </a:stretch>
        </p:blipFill>
        <p:spPr bwMode="auto">
          <a:xfrm>
            <a:off x="827584" y="404664"/>
            <a:ext cx="7416824" cy="547260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slow">
    <p:wheel spokes="3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  <a:alpha val="5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M:\Изображени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88640"/>
            <a:ext cx="6480720" cy="640871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33">
            <a:alpha val="6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908720"/>
            <a:ext cx="7416824" cy="32524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b="1" dirty="0" err="1" smtClean="0"/>
              <a:t>Створення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сенкану</a:t>
            </a:r>
            <a:r>
              <a:rPr lang="ru-RU" sz="2800" b="1" dirty="0" smtClean="0"/>
              <a:t> до слова «</a:t>
            </a:r>
            <a:r>
              <a:rPr lang="ru-RU" sz="2800" b="1" dirty="0" err="1" smtClean="0"/>
              <a:t>Освіта</a:t>
            </a:r>
            <a:r>
              <a:rPr lang="ru-RU" sz="2800" b="1" dirty="0" smtClean="0"/>
              <a:t>».</a:t>
            </a:r>
            <a:endParaRPr lang="ru-RU" sz="2800" dirty="0" smtClean="0"/>
          </a:p>
          <a:p>
            <a:pPr>
              <a:lnSpc>
                <a:spcPct val="150000"/>
              </a:lnSpc>
            </a:pPr>
            <a:r>
              <a:rPr lang="ru-RU" sz="2800" dirty="0" err="1" smtClean="0"/>
              <a:t>Обов’язкова</a:t>
            </a:r>
            <a:r>
              <a:rPr lang="ru-RU" sz="2800" dirty="0" smtClean="0"/>
              <a:t> та </a:t>
            </a:r>
            <a:r>
              <a:rPr lang="ru-RU" sz="2800" dirty="0" err="1" smtClean="0"/>
              <a:t>бажана</a:t>
            </a:r>
            <a:r>
              <a:rPr lang="ru-RU" sz="2800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ru-RU" sz="2800" dirty="0" err="1" smtClean="0"/>
              <a:t>Навчає</a:t>
            </a:r>
            <a:r>
              <a:rPr lang="ru-RU" sz="2800" dirty="0" smtClean="0"/>
              <a:t>, </a:t>
            </a:r>
            <a:r>
              <a:rPr lang="ru-RU" sz="2800" dirty="0" err="1" smtClean="0"/>
              <a:t>розвиває</a:t>
            </a:r>
            <a:r>
              <a:rPr lang="ru-RU" sz="2800" dirty="0" smtClean="0"/>
              <a:t>, </a:t>
            </a:r>
            <a:r>
              <a:rPr lang="ru-RU" sz="2800" dirty="0" err="1" smtClean="0"/>
              <a:t>виховує</a:t>
            </a:r>
            <a:r>
              <a:rPr lang="ru-RU" sz="2800" dirty="0" smtClean="0"/>
              <a:t>.</a:t>
            </a:r>
          </a:p>
          <a:p>
            <a:pPr>
              <a:lnSpc>
                <a:spcPct val="150000"/>
              </a:lnSpc>
            </a:pPr>
            <a:r>
              <a:rPr lang="ru-RU" sz="2800" dirty="0" err="1" smtClean="0"/>
              <a:t>Навчання</a:t>
            </a:r>
            <a:r>
              <a:rPr lang="ru-RU" sz="2800" dirty="0" smtClean="0"/>
              <a:t> — </a:t>
            </a:r>
            <a:r>
              <a:rPr lang="ru-RU" sz="2800" dirty="0" err="1" smtClean="0"/>
              <a:t>світ</a:t>
            </a:r>
            <a:r>
              <a:rPr lang="ru-RU" sz="2800" dirty="0" smtClean="0"/>
              <a:t>, а не </a:t>
            </a:r>
            <a:r>
              <a:rPr lang="ru-RU" sz="2800" dirty="0" err="1" smtClean="0"/>
              <a:t>навчання</a:t>
            </a:r>
            <a:r>
              <a:rPr lang="ru-RU" sz="2800" dirty="0" smtClean="0"/>
              <a:t> — тьма.</a:t>
            </a:r>
          </a:p>
          <a:p>
            <a:pPr>
              <a:lnSpc>
                <a:spcPct val="150000"/>
              </a:lnSpc>
            </a:pPr>
            <a:r>
              <a:rPr lang="ru-RU" sz="2800" dirty="0" err="1" smtClean="0"/>
              <a:t>Майбутнє</a:t>
            </a:r>
            <a:r>
              <a:rPr lang="ru-RU" sz="2800" dirty="0" smtClean="0"/>
              <a:t>…</a:t>
            </a:r>
            <a:endParaRPr lang="ru-RU" sz="2800" dirty="0"/>
          </a:p>
        </p:txBody>
      </p:sp>
      <p:pic>
        <p:nvPicPr>
          <p:cNvPr id="39938" name="Picture 2" descr="D:\школа\1191269251_c41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3717032"/>
            <a:ext cx="2297435" cy="272988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3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>
            <a:alpha val="6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692696"/>
            <a:ext cx="864096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uk-UA" sz="2400" b="1" dirty="0" smtClean="0"/>
              <a:t>                Рефлексія</a:t>
            </a:r>
            <a:endParaRPr lang="uk-UA" sz="2400" dirty="0" smtClean="0"/>
          </a:p>
          <a:p>
            <a:pPr>
              <a:lnSpc>
                <a:spcPct val="150000"/>
              </a:lnSpc>
            </a:pPr>
            <a:r>
              <a:rPr lang="uk-UA" sz="2400" dirty="0" smtClean="0"/>
              <a:t>1.  Чому освіті приділяється так багато уваги, навіть є окремі закони та статті Конституції?</a:t>
            </a:r>
          </a:p>
          <a:p>
            <a:pPr>
              <a:lnSpc>
                <a:spcPct val="150000"/>
              </a:lnSpc>
            </a:pPr>
            <a:r>
              <a:rPr lang="uk-UA" sz="2400" dirty="0" smtClean="0"/>
              <a:t>2.  Як ви зрозуміли поняття «доступність освіти»?</a:t>
            </a:r>
          </a:p>
          <a:p>
            <a:pPr>
              <a:lnSpc>
                <a:spcPct val="150000"/>
              </a:lnSpc>
            </a:pPr>
            <a:r>
              <a:rPr lang="uk-UA" sz="2400" dirty="0" smtClean="0"/>
              <a:t>3.  Чому сьогодні освіта відіграє важливу роль у житті людини? Як освіта впливатиме на майбутнє кожного з вас?</a:t>
            </a:r>
            <a:endParaRPr lang="uk-UA" sz="2400" dirty="0"/>
          </a:p>
        </p:txBody>
      </p:sp>
    </p:spTree>
  </p:cSld>
  <p:clrMapOvr>
    <a:masterClrMapping/>
  </p:clrMapOvr>
  <p:transition spd="slow">
    <p:wheel spokes="3"/>
    <p:sndAc>
      <p:stSnd>
        <p:snd r:embed="rId2" name="chimes.wav"/>
      </p:stSnd>
    </p:sndAc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99FF">
            <a:alpha val="4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620688"/>
            <a:ext cx="7920880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uk-UA" sz="3200" b="1" i="1" dirty="0" smtClean="0"/>
              <a:t>             Домашнє завдання</a:t>
            </a:r>
            <a:endParaRPr lang="uk-UA" sz="3200" i="1" dirty="0" smtClean="0"/>
          </a:p>
          <a:p>
            <a:pPr>
              <a:lnSpc>
                <a:spcPct val="150000"/>
              </a:lnSpc>
            </a:pPr>
            <a:r>
              <a:rPr lang="uk-UA" sz="2800" dirty="0" smtClean="0"/>
              <a:t>1.  Опрацювати параграф 11;</a:t>
            </a:r>
          </a:p>
          <a:p>
            <a:pPr>
              <a:lnSpc>
                <a:spcPct val="150000"/>
              </a:lnSpc>
            </a:pPr>
            <a:r>
              <a:rPr lang="uk-UA" sz="2800" dirty="0" smtClean="0"/>
              <a:t>2.  Підготувати листівку-заклик: «Краще навчатися в школі, ніж…» (палити на дворі із друзями, бешкетувати на вулиці, грати в комп’ютерному клубі тощо).</a:t>
            </a:r>
            <a:endParaRPr lang="uk-UA" sz="2800" dirty="0"/>
          </a:p>
        </p:txBody>
      </p:sp>
      <p:pic>
        <p:nvPicPr>
          <p:cNvPr id="4" name="Picture 12" descr="43a913fd404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3933056"/>
            <a:ext cx="3549426" cy="262152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3"/>
    <p:sndAc>
      <p:stSnd>
        <p:snd r:embed="rId2" name="chimes.wav"/>
      </p:stSnd>
    </p:sndAc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672" y="1844824"/>
            <a:ext cx="6400800" cy="2273300"/>
          </a:xfrm>
        </p:spPr>
        <p:txBody>
          <a:bodyPr>
            <a:prstTxWarp prst="textDeflate">
              <a:avLst/>
            </a:prstTxWarp>
          </a:bodyPr>
          <a:lstStyle/>
          <a:p>
            <a:r>
              <a:rPr lang="uk-UA" dirty="0" smtClean="0">
                <a:solidFill>
                  <a:srgbClr val="00B0F0"/>
                </a:solidFill>
              </a:rPr>
              <a:t>ТЕМА : ПРАВО НА ОСВІТУ В УКРАЇНІ</a:t>
            </a:r>
            <a:endParaRPr lang="ru-RU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 spd="slow">
    <p:wheel spokes="3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548680"/>
            <a:ext cx="7704856" cy="1362075"/>
          </a:xfrm>
        </p:spPr>
        <p:txBody>
          <a:bodyPr/>
          <a:lstStyle/>
          <a:p>
            <a:pPr algn="ctr"/>
            <a:r>
              <a:rPr lang="uk-UA" sz="3600" dirty="0" smtClean="0"/>
              <a:t>Після засвоєння цієї теми ви зможете :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3140968"/>
            <a:ext cx="8171185" cy="2418060"/>
          </a:xfrm>
        </p:spPr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uk-UA" dirty="0" smtClean="0">
                <a:solidFill>
                  <a:srgbClr val="00B050"/>
                </a:solidFill>
              </a:rPr>
              <a:t> пояснювати зміст права на освіту в Україні та висловлювати судження щодо цього важливості для людини;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uk-UA" dirty="0" smtClean="0">
                <a:solidFill>
                  <a:srgbClr val="00B050"/>
                </a:solidFill>
              </a:rPr>
              <a:t> називати учасників навчально-виховного процесу. Описувати, використовувати положення нормативних актів. Їхні права та обов'язки і розв'язувати відповідні правові ситуації;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uk-UA" dirty="0">
                <a:solidFill>
                  <a:srgbClr val="00B050"/>
                </a:solidFill>
              </a:rPr>
              <a:t> </a:t>
            </a:r>
            <a:r>
              <a:rPr lang="uk-UA" dirty="0" smtClean="0">
                <a:solidFill>
                  <a:srgbClr val="00B050"/>
                </a:solidFill>
              </a:rPr>
              <a:t>досліджувати демократичні процеси в житті навчального закладу, функціонування органів учнівського самоврядування.</a:t>
            </a:r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 spd="slow">
    <p:wheel spokes="3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3000">
              <a:srgbClr val="03D4A8">
                <a:alpha val="58000"/>
              </a:srgbClr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548680"/>
            <a:ext cx="7772400" cy="1362075"/>
          </a:xfrm>
        </p:spPr>
        <p:txBody>
          <a:bodyPr>
            <a:prstTxWarp prst="textWave4">
              <a:avLst/>
            </a:prstTxWarp>
          </a:bodyPr>
          <a:lstStyle/>
          <a:p>
            <a:r>
              <a:rPr lang="uk-UA" cap="none" dirty="0" smtClean="0">
                <a:ln w="38100">
                  <a:solidFill>
                    <a:srgbClr val="FF00FF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План уроку</a:t>
            </a:r>
            <a:endParaRPr lang="ru-RU" cap="none" dirty="0">
              <a:ln w="38100">
                <a:solidFill>
                  <a:srgbClr val="FF00FF"/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251520" y="2852936"/>
            <a:ext cx="8132440" cy="1500187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uk-UA" sz="3200" dirty="0" smtClean="0">
                <a:solidFill>
                  <a:srgbClr val="7030A0"/>
                </a:solidFill>
              </a:rPr>
              <a:t>Чи важливе для мене право на освіту</a:t>
            </a:r>
          </a:p>
          <a:p>
            <a:pPr marL="457200" indent="-457200">
              <a:buFont typeface="+mj-lt"/>
              <a:buAutoNum type="arabicPeriod"/>
            </a:pPr>
            <a:r>
              <a:rPr lang="uk-UA" sz="3200" dirty="0" smtClean="0">
                <a:solidFill>
                  <a:srgbClr val="7030A0"/>
                </a:solidFill>
              </a:rPr>
              <a:t>Якими є права та обов'язки учнів, батьків і вчителів</a:t>
            </a:r>
          </a:p>
          <a:p>
            <a:pPr marL="457200" indent="-457200">
              <a:buFont typeface="+mj-lt"/>
              <a:buAutoNum type="arabicPeriod"/>
            </a:pPr>
            <a:endParaRPr lang="ru-RU" dirty="0"/>
          </a:p>
        </p:txBody>
      </p:sp>
      <p:pic>
        <p:nvPicPr>
          <p:cNvPr id="1026" name="Рисунок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3645024"/>
            <a:ext cx="1368152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3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3000">
              <a:srgbClr val="FC9FCB">
                <a:alpha val="60000"/>
              </a:srgbClr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836712"/>
            <a:ext cx="8568952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   </a:t>
            </a:r>
            <a:r>
              <a:rPr lang="ru-RU" sz="2400" dirty="0" err="1" smtClean="0"/>
              <a:t>Був</a:t>
            </a:r>
            <a:r>
              <a:rPr lang="ru-RU" sz="2400" dirty="0" smtClean="0"/>
              <a:t> </a:t>
            </a:r>
            <a:r>
              <a:rPr lang="ru-RU" sz="2400" dirty="0" err="1" smtClean="0"/>
              <a:t>собі</a:t>
            </a:r>
            <a:r>
              <a:rPr lang="ru-RU" sz="2400" dirty="0" smtClean="0"/>
              <a:t> </a:t>
            </a:r>
            <a:r>
              <a:rPr lang="ru-RU" sz="2400" dirty="0" err="1" smtClean="0"/>
              <a:t>хлопець</a:t>
            </a:r>
            <a:r>
              <a:rPr lang="ru-RU" sz="2400" dirty="0" smtClean="0"/>
              <a:t>. </a:t>
            </a:r>
            <a:r>
              <a:rPr lang="ru-RU" sz="2400" dirty="0" err="1" smtClean="0"/>
              <a:t>Його</a:t>
            </a:r>
            <a:r>
              <a:rPr lang="ru-RU" sz="2400" dirty="0" smtClean="0"/>
              <a:t> </a:t>
            </a:r>
            <a:r>
              <a:rPr lang="ru-RU" sz="2400" dirty="0" err="1" smtClean="0"/>
              <a:t>дуже</a:t>
            </a:r>
            <a:r>
              <a:rPr lang="ru-RU" sz="2400" dirty="0" smtClean="0"/>
              <a:t> любили батьки. Так любили, </a:t>
            </a:r>
            <a:r>
              <a:rPr lang="ru-RU" sz="2400" dirty="0" err="1" smtClean="0"/>
              <a:t>що</a:t>
            </a:r>
            <a:r>
              <a:rPr lang="ru-RU" sz="2400" dirty="0" smtClean="0"/>
              <a:t> </a:t>
            </a:r>
            <a:r>
              <a:rPr lang="ru-RU" sz="2400" dirty="0" err="1" smtClean="0"/>
              <a:t>ні</a:t>
            </a:r>
            <a:r>
              <a:rPr lang="ru-RU" sz="2400" dirty="0" smtClean="0"/>
              <a:t> в </a:t>
            </a:r>
            <a:r>
              <a:rPr lang="ru-RU" sz="2400" dirty="0" err="1" smtClean="0"/>
              <a:t>чому</a:t>
            </a:r>
            <a:r>
              <a:rPr lang="ru-RU" sz="2400" dirty="0" smtClean="0"/>
              <a:t> не могли </a:t>
            </a:r>
            <a:r>
              <a:rPr lang="ru-RU" sz="2400" dirty="0" err="1" smtClean="0"/>
              <a:t>відмовити</a:t>
            </a:r>
            <a:r>
              <a:rPr lang="ru-RU" sz="2400" dirty="0" smtClean="0"/>
              <a:t>. І коли, </a:t>
            </a:r>
            <a:r>
              <a:rPr lang="ru-RU" sz="2400" dirty="0" err="1" smtClean="0"/>
              <a:t>навчившись</a:t>
            </a:r>
            <a:r>
              <a:rPr lang="ru-RU" sz="2400" dirty="0" smtClean="0"/>
              <a:t> у </a:t>
            </a:r>
            <a:r>
              <a:rPr lang="ru-RU" sz="2400" dirty="0" err="1" smtClean="0"/>
              <a:t>першому</a:t>
            </a:r>
            <a:r>
              <a:rPr lang="ru-RU" sz="2400" dirty="0" smtClean="0"/>
              <a:t> </a:t>
            </a:r>
            <a:r>
              <a:rPr lang="ru-RU" sz="2400" dirty="0" err="1" smtClean="0"/>
              <a:t>класі</a:t>
            </a:r>
            <a:r>
              <a:rPr lang="ru-RU" sz="2400" dirty="0" smtClean="0"/>
              <a:t> </a:t>
            </a:r>
            <a:r>
              <a:rPr lang="ru-RU" sz="2400" dirty="0" err="1" smtClean="0"/>
              <a:t>читати</a:t>
            </a:r>
            <a:r>
              <a:rPr lang="ru-RU" sz="2400" dirty="0" smtClean="0"/>
              <a:t>, </a:t>
            </a:r>
            <a:r>
              <a:rPr lang="ru-RU" sz="2400" dirty="0" err="1" smtClean="0"/>
              <a:t>писати</a:t>
            </a:r>
            <a:r>
              <a:rPr lang="ru-RU" sz="2400" dirty="0" smtClean="0"/>
              <a:t> </a:t>
            </a:r>
            <a:r>
              <a:rPr lang="ru-RU" sz="2400" dirty="0" err="1" smtClean="0"/>
              <a:t>й</a:t>
            </a:r>
            <a:r>
              <a:rPr lang="ru-RU" sz="2400" dirty="0" smtClean="0"/>
              <a:t> </a:t>
            </a:r>
            <a:r>
              <a:rPr lang="ru-RU" sz="2400" dirty="0" err="1" smtClean="0"/>
              <a:t>рахувати</a:t>
            </a:r>
            <a:r>
              <a:rPr lang="ru-RU" sz="2400" dirty="0" smtClean="0"/>
              <a:t>, </a:t>
            </a:r>
            <a:r>
              <a:rPr lang="ru-RU" sz="2400" dirty="0" err="1" smtClean="0"/>
              <a:t>він</a:t>
            </a:r>
            <a:r>
              <a:rPr lang="ru-RU" sz="2400" dirty="0" smtClean="0"/>
              <a:t> сказав батькам:</a:t>
            </a:r>
          </a:p>
          <a:p>
            <a:r>
              <a:rPr lang="ru-RU" sz="2400" dirty="0" smtClean="0"/>
              <a:t>«Я </a:t>
            </a:r>
            <a:r>
              <a:rPr lang="ru-RU" sz="2400" dirty="0" err="1" smtClean="0"/>
              <a:t>більше</a:t>
            </a:r>
            <a:r>
              <a:rPr lang="ru-RU" sz="2400" dirty="0" smtClean="0"/>
              <a:t> не хочу </a:t>
            </a:r>
            <a:r>
              <a:rPr lang="ru-RU" sz="2400" dirty="0" err="1" smtClean="0"/>
              <a:t>ходити</a:t>
            </a:r>
            <a:r>
              <a:rPr lang="ru-RU" sz="2400" dirty="0" smtClean="0"/>
              <a:t> до </a:t>
            </a:r>
            <a:r>
              <a:rPr lang="ru-RU" sz="2400" dirty="0" err="1" smtClean="0"/>
              <a:t>школи</a:t>
            </a:r>
            <a:r>
              <a:rPr lang="ru-RU" sz="2400" dirty="0" smtClean="0"/>
              <a:t> </a:t>
            </a:r>
            <a:r>
              <a:rPr lang="ru-RU" sz="2400" dirty="0" err="1" smtClean="0"/>
              <a:t>і</a:t>
            </a:r>
            <a:r>
              <a:rPr lang="ru-RU" sz="2400" dirty="0" smtClean="0"/>
              <a:t> </a:t>
            </a:r>
            <a:r>
              <a:rPr lang="ru-RU" sz="2400" dirty="0" err="1" smtClean="0"/>
              <a:t>взагалі</a:t>
            </a:r>
            <a:r>
              <a:rPr lang="ru-RU" sz="2400" dirty="0" smtClean="0"/>
              <a:t> </a:t>
            </a:r>
            <a:r>
              <a:rPr lang="ru-RU" sz="2400" dirty="0" err="1" smtClean="0"/>
              <a:t>вчитись</a:t>
            </a:r>
            <a:r>
              <a:rPr lang="ru-RU" sz="2400" dirty="0" smtClean="0"/>
              <a:t>», — </a:t>
            </a:r>
            <a:r>
              <a:rPr lang="ru-RU" sz="2400" dirty="0" err="1" smtClean="0"/>
              <a:t>ті</a:t>
            </a:r>
            <a:r>
              <a:rPr lang="ru-RU" sz="2400" dirty="0" smtClean="0"/>
              <a:t> не </a:t>
            </a:r>
            <a:r>
              <a:rPr lang="ru-RU" sz="2400" dirty="0" err="1" smtClean="0"/>
              <a:t>змогли</a:t>
            </a:r>
            <a:r>
              <a:rPr lang="ru-RU" sz="2400" dirty="0" smtClean="0"/>
              <a:t> </a:t>
            </a:r>
            <a:r>
              <a:rPr lang="ru-RU" sz="2400" dirty="0" err="1" smtClean="0"/>
              <a:t>йому</a:t>
            </a:r>
            <a:r>
              <a:rPr lang="ru-RU" sz="2400" dirty="0" smtClean="0"/>
              <a:t> </a:t>
            </a:r>
            <a:r>
              <a:rPr lang="ru-RU" sz="2400" dirty="0" err="1" smtClean="0"/>
              <a:t>заперечити</a:t>
            </a:r>
            <a:r>
              <a:rPr lang="ru-RU" sz="2400" dirty="0" smtClean="0"/>
              <a:t>. </a:t>
            </a:r>
            <a:r>
              <a:rPr lang="ru-RU" sz="2400" dirty="0" err="1" smtClean="0"/>
              <a:t>Хлопець</a:t>
            </a:r>
            <a:r>
              <a:rPr lang="ru-RU" sz="2400" dirty="0" smtClean="0"/>
              <a:t> </a:t>
            </a:r>
            <a:r>
              <a:rPr lang="ru-RU" sz="2400" dirty="0" err="1" smtClean="0"/>
              <a:t>залишився</a:t>
            </a:r>
            <a:r>
              <a:rPr lang="ru-RU" sz="2400" dirty="0" smtClean="0"/>
              <a:t> </a:t>
            </a:r>
            <a:r>
              <a:rPr lang="ru-RU" sz="2400" dirty="0" err="1" smtClean="0"/>
              <a:t>вдома</a:t>
            </a:r>
            <a:r>
              <a:rPr lang="ru-RU" sz="2400" dirty="0" smtClean="0"/>
              <a:t>. </a:t>
            </a:r>
            <a:r>
              <a:rPr lang="ru-RU" sz="2400" dirty="0" err="1" smtClean="0"/>
              <a:t>Минали</a:t>
            </a:r>
            <a:r>
              <a:rPr lang="ru-RU" sz="2400" dirty="0" smtClean="0"/>
              <a:t> роки. </a:t>
            </a:r>
            <a:r>
              <a:rPr lang="ru-RU" sz="2400" dirty="0" err="1" smtClean="0"/>
              <a:t>Хлопець</a:t>
            </a:r>
            <a:r>
              <a:rPr lang="ru-RU" sz="2400" dirty="0" smtClean="0"/>
              <a:t> </a:t>
            </a:r>
            <a:r>
              <a:rPr lang="ru-RU" sz="2400" dirty="0" err="1" smtClean="0"/>
              <a:t>виріс</a:t>
            </a:r>
            <a:r>
              <a:rPr lang="ru-RU" sz="2400" dirty="0" smtClean="0"/>
              <a:t>, став </a:t>
            </a:r>
            <a:r>
              <a:rPr lang="ru-RU" sz="2400" dirty="0" err="1" smtClean="0"/>
              <a:t>дорослим</a:t>
            </a:r>
            <a:r>
              <a:rPr lang="ru-RU" sz="2400" dirty="0" smtClean="0"/>
              <a:t>, </a:t>
            </a:r>
            <a:r>
              <a:rPr lang="ru-RU" sz="2400" dirty="0" err="1" smtClean="0"/>
              <a:t>але</a:t>
            </a:r>
            <a:r>
              <a:rPr lang="ru-RU" sz="2400" dirty="0" smtClean="0"/>
              <a:t> все </a:t>
            </a:r>
            <a:r>
              <a:rPr lang="ru-RU" sz="2400" dirty="0" err="1" smtClean="0"/>
              <a:t>ще</a:t>
            </a:r>
            <a:r>
              <a:rPr lang="ru-RU" sz="2400" dirty="0" smtClean="0"/>
              <a:t> </a:t>
            </a:r>
            <a:r>
              <a:rPr lang="ru-RU" sz="2400" dirty="0" err="1" smtClean="0"/>
              <a:t>сидів</a:t>
            </a:r>
            <a:r>
              <a:rPr lang="ru-RU" sz="2400" dirty="0" smtClean="0"/>
              <a:t> </a:t>
            </a:r>
            <a:r>
              <a:rPr lang="ru-RU" sz="2400" dirty="0" err="1" smtClean="0"/>
              <a:t>вдома</a:t>
            </a:r>
            <a:r>
              <a:rPr lang="ru-RU" sz="2400" dirty="0" smtClean="0"/>
              <a:t> </a:t>
            </a:r>
            <a:r>
              <a:rPr lang="ru-RU" sz="2400" dirty="0" err="1" smtClean="0"/>
              <a:t>або</a:t>
            </a:r>
            <a:r>
              <a:rPr lang="ru-RU" sz="2400" dirty="0" smtClean="0"/>
              <a:t> гуляв </a:t>
            </a:r>
            <a:r>
              <a:rPr lang="ru-RU" sz="2400" dirty="0" err="1" smtClean="0"/>
              <a:t>із</a:t>
            </a:r>
            <a:r>
              <a:rPr lang="ru-RU" sz="2400" dirty="0" smtClean="0"/>
              <a:t> </a:t>
            </a:r>
            <a:r>
              <a:rPr lang="ru-RU" sz="2400" dirty="0" err="1" smtClean="0"/>
              <a:t>друзями</a:t>
            </a:r>
            <a:r>
              <a:rPr lang="ru-RU" sz="2400" dirty="0" smtClean="0"/>
              <a:t>. Та от настав час, коли </a:t>
            </a:r>
            <a:r>
              <a:rPr lang="ru-RU" sz="2400" dirty="0" err="1" smtClean="0"/>
              <a:t>його</a:t>
            </a:r>
            <a:r>
              <a:rPr lang="ru-RU" sz="2400" dirty="0" smtClean="0"/>
              <a:t> </a:t>
            </a:r>
            <a:r>
              <a:rPr lang="ru-RU" sz="2400" dirty="0" err="1" smtClean="0"/>
              <a:t>старенькі</a:t>
            </a:r>
            <a:r>
              <a:rPr lang="ru-RU" sz="2400" dirty="0" smtClean="0"/>
              <a:t> батьки померли.</a:t>
            </a:r>
          </a:p>
          <a:p>
            <a:endParaRPr lang="ru-RU" dirty="0" smtClean="0"/>
          </a:p>
          <a:p>
            <a:r>
              <a:rPr lang="ru-RU" i="1" dirty="0" smtClean="0"/>
              <a:t>   </a:t>
            </a:r>
            <a:r>
              <a:rPr lang="ru-RU" sz="2400" i="1" dirty="0" smtClean="0"/>
              <a:t>                                       </a:t>
            </a:r>
            <a:r>
              <a:rPr lang="ru-RU" sz="2400" i="1" u="sng" dirty="0" err="1" smtClean="0">
                <a:solidFill>
                  <a:schemeClr val="accent2"/>
                </a:solidFill>
              </a:rPr>
              <a:t>Завдання</a:t>
            </a:r>
            <a:endParaRPr lang="ru-RU" sz="2400" u="sng" dirty="0" smtClean="0">
              <a:solidFill>
                <a:schemeClr val="accent2"/>
              </a:solidFill>
            </a:endParaRPr>
          </a:p>
          <a:p>
            <a:r>
              <a:rPr lang="ru-RU" sz="2400" dirty="0" smtClean="0"/>
              <a:t>•  </a:t>
            </a:r>
            <a:r>
              <a:rPr lang="ru-RU" sz="2400" dirty="0" err="1" smtClean="0"/>
              <a:t>Складіть</a:t>
            </a:r>
            <a:r>
              <a:rPr lang="ru-RU" sz="2400" dirty="0" smtClean="0"/>
              <a:t> </a:t>
            </a:r>
            <a:r>
              <a:rPr lang="ru-RU" sz="2400" dirty="0" err="1" smtClean="0"/>
              <a:t>розповідь</a:t>
            </a:r>
            <a:r>
              <a:rPr lang="ru-RU" sz="2400" dirty="0" smtClean="0"/>
              <a:t> про подальше </a:t>
            </a:r>
            <a:r>
              <a:rPr lang="ru-RU" sz="2400" dirty="0" err="1" smtClean="0"/>
              <a:t>життя</a:t>
            </a:r>
            <a:r>
              <a:rPr lang="ru-RU" sz="2400" dirty="0" smtClean="0"/>
              <a:t> </a:t>
            </a:r>
            <a:r>
              <a:rPr lang="ru-RU" sz="2400" dirty="0" err="1" smtClean="0"/>
              <a:t>цього</a:t>
            </a:r>
            <a:r>
              <a:rPr lang="ru-RU" sz="2400" dirty="0" smtClean="0"/>
              <a:t> </a:t>
            </a:r>
            <a:r>
              <a:rPr lang="ru-RU" sz="2400" dirty="0" err="1" smtClean="0"/>
              <a:t>хлопця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</p:cSld>
  <p:clrMapOvr>
    <a:masterClrMapping/>
  </p:clrMapOvr>
  <p:transition spd="slow">
    <p:wheel spokes="3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41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908720"/>
            <a:ext cx="763284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b="1" dirty="0" smtClean="0"/>
              <a:t>               Евристична бесіда</a:t>
            </a:r>
            <a:endParaRPr lang="uk-UA" sz="2800" dirty="0" smtClean="0"/>
          </a:p>
          <a:p>
            <a:r>
              <a:rPr lang="uk-UA" sz="2800" dirty="0" smtClean="0"/>
              <a:t>1.  Для чого потрібна освіта?</a:t>
            </a:r>
          </a:p>
          <a:p>
            <a:r>
              <a:rPr lang="uk-UA" sz="2800" dirty="0" smtClean="0"/>
              <a:t>2.  Який рівень освіти потрібен сучасній людині?</a:t>
            </a:r>
          </a:p>
          <a:p>
            <a:r>
              <a:rPr lang="uk-UA" sz="2800" dirty="0" smtClean="0"/>
              <a:t>3.  Якими є права та обов’язки учнів, вчителів і батьків у навчальному процесі?</a:t>
            </a:r>
            <a:endParaRPr lang="uk-UA" sz="2800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4077072"/>
            <a:ext cx="1584176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wheel spokes="3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>
            <a:alpha val="3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792088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dirty="0" smtClean="0"/>
              <a:t>Освіта — основа інтелектуального, культурного, духовного, соціального, економічного розвитку суспільства і держави. Мета освіти — всебічний розвиток людини як особистості та найвищої цінності суспільства, розвиток її талантів, розумових і фізичних здібностей, виховання високих моральних якостей; формування громадян, здатних до свідомого суспільного вибору; збагачення  на  цій  основі  інтелектуального,  творчого,  культурного потенціалу народу, підвищення його освітнього рівня; забезпечення народного господарства кваліфікованими фахівцями. </a:t>
            </a:r>
          </a:p>
          <a:p>
            <a:endParaRPr lang="uk-UA" sz="2000" dirty="0" smtClean="0"/>
          </a:p>
          <a:p>
            <a:endParaRPr lang="uk-UA" sz="2000" dirty="0" smtClean="0"/>
          </a:p>
          <a:p>
            <a:r>
              <a:rPr lang="uk-UA" sz="2000" dirty="0" smtClean="0"/>
              <a:t>«Освіта в Україні ґрунтується на засадах гуманізму, демократії, національної свідомості, взаємоповаги між націями і народами», — так записано в Законі України «Про освіту»</a:t>
            </a:r>
            <a:endParaRPr lang="uk-UA" sz="2000" dirty="0"/>
          </a:p>
        </p:txBody>
      </p:sp>
    </p:spTree>
  </p:cSld>
  <p:clrMapOvr>
    <a:masterClrMapping/>
  </p:clrMapOvr>
  <p:transition spd="slow">
    <p:wheel spokes="3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539552" y="638275"/>
            <a:ext cx="7488832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Times New Roman" pitchFamily="18" charset="0"/>
                <a:cs typeface="Arial" pitchFamily="34" charset="0"/>
              </a:rPr>
              <a:t>Основним нормативно-правовим актом у галузі освіти є Закон України «Про освіту». Він закріплює: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cs typeface="Arial" pitchFamily="34" charset="0"/>
            </a:endParaRPr>
          </a:p>
          <a:p>
            <a:pPr marL="0" marR="0" lvl="0" indent="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Times New Roman" pitchFamily="18" charset="0"/>
                <a:cs typeface="Arial" pitchFamily="34" charset="0"/>
              </a:rPr>
              <a:t>1)   принципи освіти;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cs typeface="Arial" pitchFamily="34" charset="0"/>
            </a:endParaRPr>
          </a:p>
          <a:p>
            <a:pPr marL="0" marR="0" lvl="0" indent="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Times New Roman" pitchFamily="18" charset="0"/>
                <a:cs typeface="Arial" pitchFamily="34" charset="0"/>
              </a:rPr>
              <a:t>2)   систему освіти;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cs typeface="Arial" pitchFamily="34" charset="0"/>
            </a:endParaRPr>
          </a:p>
          <a:p>
            <a:pPr marL="0" marR="0" lvl="0" indent="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Times New Roman" pitchFamily="18" charset="0"/>
                <a:cs typeface="Arial" pitchFamily="34" charset="0"/>
              </a:rPr>
              <a:t>3)   визначає учасників навчального процесу;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cs typeface="Arial" pitchFamily="34" charset="0"/>
            </a:endParaRPr>
          </a:p>
          <a:p>
            <a:pPr marL="0" marR="0" lvl="0" indent="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Times New Roman" pitchFamily="18" charset="0"/>
                <a:cs typeface="Arial" pitchFamily="34" charset="0"/>
              </a:rPr>
              <a:t>4)   права та обов'язки учасників навчального проце­су.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cs typeface="Arial" pitchFamily="34" charset="0"/>
            </a:endParaRPr>
          </a:p>
          <a:p>
            <a:pPr marL="0" marR="0" lvl="0" indent="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Times New Roman" pitchFamily="18" charset="0"/>
                <a:cs typeface="Arial" pitchFamily="34" charset="0"/>
              </a:rPr>
              <a:t>5.   порядок управління освітою в Україні;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cs typeface="Arial" pitchFamily="34" charset="0"/>
            </a:endParaRPr>
          </a:p>
          <a:p>
            <a:pPr marL="0" marR="0" lvl="0" indent="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Times New Roman" pitchFamily="18" charset="0"/>
                <a:cs typeface="Arial" pitchFamily="34" charset="0"/>
              </a:rPr>
              <a:t>Крім цього Закону, в Україні діють також закони: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cs typeface="Arial" pitchFamily="34" charset="0"/>
            </a:endParaRPr>
          </a:p>
          <a:p>
            <a:pPr marL="0" marR="0" lvl="0" indent="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Times New Roman" pitchFamily="18" charset="0"/>
                <a:cs typeface="Arial" pitchFamily="34" charset="0"/>
              </a:rPr>
              <a:t>1)   «Про основи державної політики в сфері науки і науково-технічної діяльності»;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cs typeface="Arial" pitchFamily="34" charset="0"/>
            </a:endParaRPr>
          </a:p>
          <a:p>
            <a:pPr marL="0" marR="0" lvl="0" indent="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Times New Roman" pitchFamily="18" charset="0"/>
                <a:cs typeface="Arial" pitchFamily="34" charset="0"/>
              </a:rPr>
              <a:t>2)   «Про професійно-технічну освіту»;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cs typeface="Arial" pitchFamily="34" charset="0"/>
            </a:endParaRPr>
          </a:p>
          <a:p>
            <a:pPr marL="0" marR="0" lvl="0" indent="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Times New Roman" pitchFamily="18" charset="0"/>
                <a:cs typeface="Arial" pitchFamily="34" charset="0"/>
              </a:rPr>
              <a:t>3)   «Про загальну середню освіту»;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cs typeface="Arial" pitchFamily="34" charset="0"/>
            </a:endParaRPr>
          </a:p>
          <a:p>
            <a:pPr marL="0" marR="0" lvl="0" indent="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Times New Roman" pitchFamily="18" charset="0"/>
                <a:cs typeface="Arial" pitchFamily="34" charset="0"/>
              </a:rPr>
              <a:t>4)   «Про вищу освіту»;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cs typeface="Arial" pitchFamily="34" charset="0"/>
            </a:endParaRPr>
          </a:p>
          <a:p>
            <a:pPr marL="0" marR="0" lvl="0" indent="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Times New Roman" pitchFamily="18" charset="0"/>
                <a:cs typeface="Arial" pitchFamily="34" charset="0"/>
              </a:rPr>
              <a:t>5)   «Про позашкільну освіту»;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cs typeface="Arial" pitchFamily="34" charset="0"/>
            </a:endParaRPr>
          </a:p>
          <a:p>
            <a:pPr marL="0" marR="0" lvl="0" indent="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ea typeface="Times New Roman" pitchFamily="18" charset="0"/>
                <a:cs typeface="Arial" pitchFamily="34" charset="0"/>
              </a:rPr>
              <a:t>6)   «Про дошкільну освіту». </a:t>
            </a: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ransition spd="slow">
    <p:wheel spokes="3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CEBF5"/>
            </a:gs>
            <a:gs pos="8000">
              <a:srgbClr val="83A7C3"/>
            </a:gs>
            <a:gs pos="13000">
              <a:srgbClr val="768FB9"/>
            </a:gs>
            <a:gs pos="21001">
              <a:srgbClr val="83A7C3"/>
            </a:gs>
            <a:gs pos="52000">
              <a:srgbClr val="FFFFFF"/>
            </a:gs>
            <a:gs pos="56000">
              <a:srgbClr val="9C6563"/>
            </a:gs>
            <a:gs pos="58000">
              <a:srgbClr val="80302D"/>
            </a:gs>
            <a:gs pos="71001">
              <a:srgbClr val="C0524E"/>
            </a:gs>
            <a:gs pos="94000">
              <a:srgbClr val="EBDAD4"/>
            </a:gs>
            <a:gs pos="100000">
              <a:srgbClr val="55261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88640"/>
            <a:ext cx="6870700" cy="792088"/>
          </a:xfrm>
        </p:spPr>
        <p:txBody>
          <a:bodyPr/>
          <a:lstStyle/>
          <a:p>
            <a:pPr eaLnBrk="1" hangingPunct="1">
              <a:defRPr/>
            </a:pPr>
            <a:r>
              <a:rPr lang="uk-UA" b="1" noProof="1" smtClean="0">
                <a:solidFill>
                  <a:srgbClr val="7030A0"/>
                </a:solidFill>
              </a:rPr>
              <a:t>Хвилинка відпочинку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124744"/>
            <a:ext cx="6629400" cy="440120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uk-UA" sz="1400" b="1" dirty="0">
                <a:solidFill>
                  <a:schemeClr val="accent4">
                    <a:lumMod val="10000"/>
                  </a:schemeClr>
                </a:solidFill>
              </a:rPr>
              <a:t> «Австралійський дощ»</a:t>
            </a:r>
          </a:p>
          <a:p>
            <a:pPr>
              <a:defRPr/>
            </a:pPr>
            <a:endParaRPr lang="uk-UA" sz="1400" b="1" dirty="0">
              <a:solidFill>
                <a:schemeClr val="accent4">
                  <a:lumMod val="10000"/>
                </a:schemeClr>
              </a:solidFill>
            </a:endParaRPr>
          </a:p>
          <a:p>
            <a:pPr>
              <a:defRPr/>
            </a:pPr>
            <a:r>
              <a:rPr lang="uk-UA" sz="1400" b="1" dirty="0">
                <a:solidFill>
                  <a:schemeClr val="accent4">
                    <a:lumMod val="10000"/>
                  </a:schemeClr>
                </a:solidFill>
              </a:rPr>
              <a:t>Піднімається вітер (потираємо руки).</a:t>
            </a:r>
          </a:p>
          <a:p>
            <a:pPr>
              <a:defRPr/>
            </a:pPr>
            <a:endParaRPr lang="uk-UA" sz="1400" b="1" dirty="0">
              <a:solidFill>
                <a:schemeClr val="accent4">
                  <a:lumMod val="10000"/>
                </a:schemeClr>
              </a:solidFill>
            </a:endParaRPr>
          </a:p>
          <a:p>
            <a:pPr>
              <a:defRPr/>
            </a:pPr>
            <a:r>
              <a:rPr lang="uk-UA" sz="1400" b="1" dirty="0">
                <a:solidFill>
                  <a:schemeClr val="accent4">
                    <a:lumMod val="10000"/>
                  </a:schemeClr>
                </a:solidFill>
              </a:rPr>
              <a:t>Падають перші краплини дощу(клацаємо пальцями).</a:t>
            </a:r>
          </a:p>
          <a:p>
            <a:pPr>
              <a:defRPr/>
            </a:pPr>
            <a:endParaRPr lang="uk-UA" sz="1400" b="1" dirty="0">
              <a:solidFill>
                <a:schemeClr val="accent4">
                  <a:lumMod val="10000"/>
                </a:schemeClr>
              </a:solidFill>
            </a:endParaRPr>
          </a:p>
          <a:p>
            <a:pPr>
              <a:defRPr/>
            </a:pPr>
            <a:r>
              <a:rPr lang="uk-UA" sz="1400" b="1" dirty="0">
                <a:solidFill>
                  <a:schemeClr val="accent4">
                    <a:lumMod val="10000"/>
                  </a:schemeClr>
                </a:solidFill>
              </a:rPr>
              <a:t>Почалася справжня злива (плескаємо долонями по стегнах).</a:t>
            </a:r>
          </a:p>
          <a:p>
            <a:pPr>
              <a:defRPr/>
            </a:pPr>
            <a:endParaRPr lang="uk-UA" sz="1400" b="1" dirty="0">
              <a:solidFill>
                <a:schemeClr val="accent4">
                  <a:lumMod val="10000"/>
                </a:schemeClr>
              </a:solidFill>
            </a:endParaRPr>
          </a:p>
          <a:p>
            <a:pPr>
              <a:defRPr/>
            </a:pPr>
            <a:r>
              <a:rPr lang="uk-UA" sz="1400" b="1" dirty="0">
                <a:solidFill>
                  <a:schemeClr val="accent4">
                    <a:lumMod val="10000"/>
                  </a:schemeClr>
                </a:solidFill>
              </a:rPr>
              <a:t>Злива перетворюється на бурю(тупцюємо).</a:t>
            </a:r>
          </a:p>
          <a:p>
            <a:pPr>
              <a:defRPr/>
            </a:pPr>
            <a:endParaRPr lang="uk-UA" sz="1400" b="1" dirty="0">
              <a:solidFill>
                <a:schemeClr val="accent4">
                  <a:lumMod val="10000"/>
                </a:schemeClr>
              </a:solidFill>
            </a:endParaRPr>
          </a:p>
          <a:p>
            <a:pPr>
              <a:defRPr/>
            </a:pPr>
            <a:r>
              <a:rPr lang="uk-UA" sz="1400" b="1" dirty="0">
                <a:solidFill>
                  <a:schemeClr val="accent4">
                    <a:lumMod val="10000"/>
                  </a:schemeClr>
                </a:solidFill>
              </a:rPr>
              <a:t>Ось буря стихає (плескаємо долонями по грудях).</a:t>
            </a:r>
          </a:p>
          <a:p>
            <a:pPr>
              <a:defRPr/>
            </a:pPr>
            <a:endParaRPr lang="uk-UA" sz="1400" b="1" dirty="0">
              <a:solidFill>
                <a:schemeClr val="accent4">
                  <a:lumMod val="10000"/>
                </a:schemeClr>
              </a:solidFill>
            </a:endParaRPr>
          </a:p>
          <a:p>
            <a:pPr>
              <a:defRPr/>
            </a:pPr>
            <a:r>
              <a:rPr lang="uk-UA" sz="1400" b="1" dirty="0">
                <a:solidFill>
                  <a:schemeClr val="accent4">
                    <a:lumMod val="10000"/>
                  </a:schemeClr>
                </a:solidFill>
              </a:rPr>
              <a:t>Стихає злива(плескаємо долонями по стегнах).</a:t>
            </a:r>
          </a:p>
          <a:p>
            <a:pPr>
              <a:defRPr/>
            </a:pPr>
            <a:endParaRPr lang="uk-UA" sz="1400" b="1" dirty="0">
              <a:solidFill>
                <a:schemeClr val="accent4">
                  <a:lumMod val="10000"/>
                </a:schemeClr>
              </a:solidFill>
            </a:endParaRPr>
          </a:p>
          <a:p>
            <a:pPr>
              <a:defRPr/>
            </a:pPr>
            <a:r>
              <a:rPr lang="uk-UA" sz="1400" b="1" dirty="0">
                <a:solidFill>
                  <a:schemeClr val="accent4">
                    <a:lumMod val="10000"/>
                  </a:schemeClr>
                </a:solidFill>
              </a:rPr>
              <a:t>Закінчується дощ, падають останні краплі(клацаємо пальцями).</a:t>
            </a:r>
          </a:p>
          <a:p>
            <a:pPr>
              <a:defRPr/>
            </a:pPr>
            <a:endParaRPr lang="uk-UA" sz="1400" b="1" dirty="0">
              <a:solidFill>
                <a:schemeClr val="accent4">
                  <a:lumMod val="10000"/>
                </a:schemeClr>
              </a:solidFill>
            </a:endParaRPr>
          </a:p>
          <a:p>
            <a:pPr>
              <a:defRPr/>
            </a:pPr>
            <a:r>
              <a:rPr lang="uk-UA" sz="1400" b="1" dirty="0">
                <a:solidFill>
                  <a:schemeClr val="accent4">
                    <a:lumMod val="10000"/>
                  </a:schemeClr>
                </a:solidFill>
              </a:rPr>
              <a:t>Шумить тільки вітер(потираємо долонями).</a:t>
            </a:r>
          </a:p>
          <a:p>
            <a:pPr>
              <a:defRPr/>
            </a:pPr>
            <a:endParaRPr lang="uk-UA" sz="1400" b="1" dirty="0">
              <a:solidFill>
                <a:schemeClr val="accent4">
                  <a:lumMod val="10000"/>
                </a:schemeClr>
              </a:solidFill>
            </a:endParaRPr>
          </a:p>
          <a:p>
            <a:pPr>
              <a:defRPr/>
            </a:pPr>
            <a:r>
              <a:rPr lang="uk-UA" sz="1400" b="1" dirty="0">
                <a:solidFill>
                  <a:schemeClr val="accent4">
                    <a:lumMod val="10000"/>
                  </a:schemeClr>
                </a:solidFill>
              </a:rPr>
              <a:t>Австралійський дощ скінчився. Сонце!(усі разом піднімають руки вгору).</a:t>
            </a:r>
          </a:p>
        </p:txBody>
      </p:sp>
      <p:pic>
        <p:nvPicPr>
          <p:cNvPr id="11267" name="Picture 4" descr="крокодил"/>
          <p:cNvPicPr>
            <a:picLocks noGrp="1" noChangeAspect="1" noChangeArrowheads="1" noCrop="1"/>
          </p:cNvPicPr>
          <p:nvPr>
            <p:ph sz="quarter" idx="1"/>
          </p:nvPr>
        </p:nvPicPr>
        <p:blipFill>
          <a:blip r:embed="rId2" cstate="print">
            <a:lum contrast="66000"/>
          </a:blip>
          <a:srcRect/>
          <a:stretch>
            <a:fillRect/>
          </a:stretch>
        </p:blipFill>
        <p:spPr>
          <a:xfrm>
            <a:off x="5715000" y="1447800"/>
            <a:ext cx="3008313" cy="3844925"/>
          </a:xfrm>
          <a:noFill/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3" grpId="0"/>
    </p:bldLst>
  </p:timing>
</p:sld>
</file>

<file path=ppt/theme/theme1.xml><?xml version="1.0" encoding="utf-8"?>
<a:theme xmlns:a="http://schemas.openxmlformats.org/drawingml/2006/main" name="Пастель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Облака">
  <a:themeElements>
    <a:clrScheme name="Облака 1">
      <a:dk1>
        <a:srgbClr val="4D4D4D"/>
      </a:dk1>
      <a:lt1>
        <a:srgbClr val="FFFFFF"/>
      </a:lt1>
      <a:dk2>
        <a:srgbClr val="0000A4"/>
      </a:dk2>
      <a:lt2>
        <a:srgbClr val="B7E7FF"/>
      </a:lt2>
      <a:accent1>
        <a:srgbClr val="0099CC"/>
      </a:accent1>
      <a:accent2>
        <a:srgbClr val="00CC99"/>
      </a:accent2>
      <a:accent3>
        <a:srgbClr val="AAAACF"/>
      </a:accent3>
      <a:accent4>
        <a:srgbClr val="DADADA"/>
      </a:accent4>
      <a:accent5>
        <a:srgbClr val="AACAE2"/>
      </a:accent5>
      <a:accent6>
        <a:srgbClr val="00B98A"/>
      </a:accent6>
      <a:hlink>
        <a:srgbClr val="FFCC00"/>
      </a:hlink>
      <a:folHlink>
        <a:srgbClr val="EE941C"/>
      </a:folHlink>
    </a:clrScheme>
    <a:fontScheme name="Облак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блака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лака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Prava_spozivacha</Template>
  <TotalTime>57</TotalTime>
  <Words>661</Words>
  <Application>Microsoft Office PowerPoint</Application>
  <PresentationFormat>Экран (4:3)</PresentationFormat>
  <Paragraphs>70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Пастель</vt:lpstr>
      <vt:lpstr>Облака</vt:lpstr>
      <vt:lpstr>Слайд 1</vt:lpstr>
      <vt:lpstr>ТЕМА : ПРАВО НА ОСВІТУ В УКРАЇНІ</vt:lpstr>
      <vt:lpstr>Після засвоєння цієї теми ви зможете :</vt:lpstr>
      <vt:lpstr>План уроку</vt:lpstr>
      <vt:lpstr>Слайд 5</vt:lpstr>
      <vt:lpstr>Слайд 6</vt:lpstr>
      <vt:lpstr>Слайд 7</vt:lpstr>
      <vt:lpstr>Слайд 8</vt:lpstr>
      <vt:lpstr>Хвилинка відпочинку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Usert</dc:creator>
  <cp:lastModifiedBy>Usert</cp:lastModifiedBy>
  <cp:revision>10</cp:revision>
  <dcterms:created xsi:type="dcterms:W3CDTF">2013-03-13T17:38:35Z</dcterms:created>
  <dcterms:modified xsi:type="dcterms:W3CDTF">2013-03-17T14:02:52Z</dcterms:modified>
</cp:coreProperties>
</file>